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698" r:id="rId6"/>
  </p:sldMasterIdLst>
  <p:notesMasterIdLst>
    <p:notesMasterId r:id="rId81"/>
  </p:notesMasterIdLst>
  <p:sldIdLst>
    <p:sldId id="336" r:id="rId7"/>
    <p:sldId id="709" r:id="rId8"/>
    <p:sldId id="810" r:id="rId9"/>
    <p:sldId id="813" r:id="rId10"/>
    <p:sldId id="814" r:id="rId11"/>
    <p:sldId id="812" r:id="rId12"/>
    <p:sldId id="815" r:id="rId13"/>
    <p:sldId id="817" r:id="rId14"/>
    <p:sldId id="816" r:id="rId15"/>
    <p:sldId id="818" r:id="rId16"/>
    <p:sldId id="819" r:id="rId17"/>
    <p:sldId id="820" r:id="rId18"/>
    <p:sldId id="821" r:id="rId19"/>
    <p:sldId id="822" r:id="rId20"/>
    <p:sldId id="823" r:id="rId21"/>
    <p:sldId id="824" r:id="rId22"/>
    <p:sldId id="825" r:id="rId23"/>
    <p:sldId id="826" r:id="rId24"/>
    <p:sldId id="844" r:id="rId25"/>
    <p:sldId id="845" r:id="rId26"/>
    <p:sldId id="850" r:id="rId27"/>
    <p:sldId id="827" r:id="rId28"/>
    <p:sldId id="842" r:id="rId29"/>
    <p:sldId id="829" r:id="rId30"/>
    <p:sldId id="828" r:id="rId31"/>
    <p:sldId id="846" r:id="rId32"/>
    <p:sldId id="847" r:id="rId33"/>
    <p:sldId id="848" r:id="rId34"/>
    <p:sldId id="849" r:id="rId35"/>
    <p:sldId id="830" r:id="rId36"/>
    <p:sldId id="831" r:id="rId37"/>
    <p:sldId id="832" r:id="rId38"/>
    <p:sldId id="833" r:id="rId39"/>
    <p:sldId id="834" r:id="rId40"/>
    <p:sldId id="835" r:id="rId41"/>
    <p:sldId id="836" r:id="rId42"/>
    <p:sldId id="837" r:id="rId43"/>
    <p:sldId id="838" r:id="rId44"/>
    <p:sldId id="851" r:id="rId45"/>
    <p:sldId id="840" r:id="rId46"/>
    <p:sldId id="856" r:id="rId47"/>
    <p:sldId id="839" r:id="rId48"/>
    <p:sldId id="852" r:id="rId49"/>
    <p:sldId id="853" r:id="rId50"/>
    <p:sldId id="854" r:id="rId51"/>
    <p:sldId id="855" r:id="rId52"/>
    <p:sldId id="841" r:id="rId53"/>
    <p:sldId id="843" r:id="rId54"/>
    <p:sldId id="765" r:id="rId55"/>
    <p:sldId id="788" r:id="rId56"/>
    <p:sldId id="789" r:id="rId57"/>
    <p:sldId id="790" r:id="rId58"/>
    <p:sldId id="710" r:id="rId59"/>
    <p:sldId id="809" r:id="rId60"/>
    <p:sldId id="761" r:id="rId61"/>
    <p:sldId id="403" r:id="rId62"/>
    <p:sldId id="269" r:id="rId63"/>
    <p:sldId id="444" r:id="rId64"/>
    <p:sldId id="725" r:id="rId65"/>
    <p:sldId id="792" r:id="rId66"/>
    <p:sldId id="734" r:id="rId67"/>
    <p:sldId id="778" r:id="rId68"/>
    <p:sldId id="767" r:id="rId69"/>
    <p:sldId id="768" r:id="rId70"/>
    <p:sldId id="779" r:id="rId71"/>
    <p:sldId id="780" r:id="rId72"/>
    <p:sldId id="317" r:id="rId73"/>
    <p:sldId id="437" r:id="rId74"/>
    <p:sldId id="787" r:id="rId75"/>
    <p:sldId id="410" r:id="rId76"/>
    <p:sldId id="755" r:id="rId77"/>
    <p:sldId id="339" r:id="rId78"/>
    <p:sldId id="783" r:id="rId79"/>
    <p:sldId id="77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4" autoAdjust="0"/>
    <p:restoredTop sz="73197" autoAdjust="0"/>
  </p:normalViewPr>
  <p:slideViewPr>
    <p:cSldViewPr snapToGrid="0">
      <p:cViewPr>
        <p:scale>
          <a:sx n="100" d="100"/>
          <a:sy n="100" d="100"/>
        </p:scale>
        <p:origin x="121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9D10-7BCD-425C-9CA6-F5333486AD73}"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934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9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714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1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103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10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523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13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43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69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67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91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133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864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03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674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694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155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63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997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8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99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562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102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539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28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606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089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641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8805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525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5364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754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8049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669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2343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312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760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6966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strike="sngStrike" kern="1200" dirty="0">
                <a:solidFill>
                  <a:schemeClr val="tx1"/>
                </a:solidFill>
                <a:effectLst/>
                <a:latin typeface="+mn-lt"/>
                <a:ea typeface="+mn-ea"/>
                <a:cs typeface="+mn-cs"/>
              </a:rPr>
              <a:t>So as I understand it, the </a:t>
            </a:r>
            <a:r>
              <a:rPr lang="en-US" sz="1200" b="1" strike="sngStrike" kern="1200" dirty="0">
                <a:solidFill>
                  <a:schemeClr val="tx1"/>
                </a:solidFill>
                <a:effectLst/>
                <a:latin typeface="+mn-lt"/>
                <a:ea typeface="+mn-ea"/>
                <a:cs typeface="+mn-cs"/>
              </a:rPr>
              <a:t>missions</a:t>
            </a:r>
            <a:r>
              <a:rPr lang="en-US" sz="1200" strike="sngStrike" kern="1200" dirty="0">
                <a:solidFill>
                  <a:schemeClr val="tx1"/>
                </a:solidFill>
                <a:effectLst/>
                <a:latin typeface="+mn-lt"/>
                <a:ea typeface="+mn-ea"/>
                <a:cs typeface="+mn-cs"/>
              </a:rPr>
              <a:t> of DHS are cross-cutting, with some being enterprise-wide, and not limited to just DHS.  Whether you are investigating</a:t>
            </a:r>
            <a:r>
              <a:rPr lang="en-US" sz="1200" strike="sngStrike" kern="1200" baseline="0" dirty="0">
                <a:solidFill>
                  <a:schemeClr val="tx1"/>
                </a:solidFill>
                <a:effectLst/>
                <a:latin typeface="+mn-lt"/>
                <a:ea typeface="+mn-ea"/>
                <a:cs typeface="+mn-cs"/>
              </a:rPr>
              <a:t> a human trafficking ring</a:t>
            </a:r>
            <a:r>
              <a:rPr lang="en-US" sz="1200" strike="sngStrike" kern="1200" dirty="0">
                <a:solidFill>
                  <a:schemeClr val="tx1"/>
                </a:solidFill>
                <a:effectLst/>
                <a:latin typeface="+mn-lt"/>
                <a:ea typeface="+mn-ea"/>
                <a:cs typeface="+mn-cs"/>
              </a:rPr>
              <a:t>, securing</a:t>
            </a:r>
            <a:r>
              <a:rPr lang="en-US" sz="1200" strike="sngStrike" kern="1200" baseline="0" dirty="0">
                <a:solidFill>
                  <a:schemeClr val="tx1"/>
                </a:solidFill>
                <a:effectLst/>
                <a:latin typeface="+mn-lt"/>
                <a:ea typeface="+mn-ea"/>
                <a:cs typeface="+mn-cs"/>
              </a:rPr>
              <a:t> our critical networks from cyber attacks, </a:t>
            </a:r>
            <a:r>
              <a:rPr lang="en-US" sz="1200" strike="sngStrike" kern="1200" dirty="0">
                <a:solidFill>
                  <a:schemeClr val="tx1"/>
                </a:solidFill>
                <a:effectLst/>
                <a:latin typeface="+mn-lt"/>
                <a:ea typeface="+mn-ea"/>
                <a:cs typeface="+mn-cs"/>
              </a:rPr>
              <a:t>responding to a natural</a:t>
            </a:r>
            <a:r>
              <a:rPr lang="en-US" sz="1200" strike="sngStrike" kern="1200" baseline="0" dirty="0">
                <a:solidFill>
                  <a:schemeClr val="tx1"/>
                </a:solidFill>
                <a:effectLst/>
                <a:latin typeface="+mn-lt"/>
                <a:ea typeface="+mn-ea"/>
                <a:cs typeface="+mn-cs"/>
              </a:rPr>
              <a:t> disaster, </a:t>
            </a:r>
            <a:r>
              <a:rPr lang="en-US" sz="1200" strike="sngStrike" kern="1200" dirty="0">
                <a:solidFill>
                  <a:schemeClr val="tx1"/>
                </a:solidFill>
                <a:effectLst/>
                <a:latin typeface="+mn-lt"/>
                <a:ea typeface="+mn-ea"/>
                <a:cs typeface="+mn-cs"/>
              </a:rPr>
              <a:t>or adjudicating immigrants, NIEM provides a solution to solve data interoperability issues that cross these organizational, functional, and geographic boundaries.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strike="sngStrike" kern="1200" baseline="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strike="sngStrike" kern="1200" dirty="0">
                <a:solidFill>
                  <a:schemeClr val="tx1"/>
                </a:solidFill>
                <a:effectLst/>
                <a:latin typeface="+mn-lt"/>
                <a:ea typeface="+mn-ea"/>
                <a:cs typeface="+mn-cs"/>
              </a:rPr>
              <a:t>When DHS was formed each Component, brought legacy systems and has continued to build new systems according to their specific business and operational needs without the vision of sharing data across various information domains such as health, fire, police, </a:t>
            </a:r>
            <a:r>
              <a:rPr lang="en-US" sz="1200" strike="sngStrike" kern="1200" dirty="0" err="1">
                <a:solidFill>
                  <a:schemeClr val="tx1"/>
                </a:solidFill>
                <a:effectLst/>
                <a:latin typeface="+mn-lt"/>
                <a:ea typeface="+mn-ea"/>
                <a:cs typeface="+mn-cs"/>
              </a:rPr>
              <a:t>etc</a:t>
            </a:r>
            <a:r>
              <a:rPr lang="en-US" sz="1200" strike="sngStrike" kern="1200" dirty="0">
                <a:solidFill>
                  <a:schemeClr val="tx1"/>
                </a:solidFill>
                <a:effectLst/>
                <a:latin typeface="+mn-lt"/>
                <a:ea typeface="+mn-ea"/>
                <a:cs typeface="+mn-cs"/>
              </a:rPr>
              <a:t>… As a consequence, data management and information sharing, is fragmented at best and we are increasingly realizing the value of using data from a multitude of sources to enable decision making and leverage emerging technologies such as AI.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strike="sng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strike="sngStrike" kern="1200" baseline="0" dirty="0">
                <a:solidFill>
                  <a:schemeClr val="tx1"/>
                </a:solidFill>
                <a:effectLst/>
                <a:latin typeface="+mn-lt"/>
                <a:ea typeface="+mn-ea"/>
                <a:cs typeface="+mn-cs"/>
              </a:rPr>
              <a:t>At the heart of all of this is data.</a:t>
            </a:r>
            <a:endParaRPr lang="en-US" strike="sngStrik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12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869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8743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1804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0638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1837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C517BDE-A33E-4C66-B519-4972345D78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EB89962-C02C-4408-A262-864479561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solidFill>
                  <a:schemeClr val="bg1"/>
                </a:solidFill>
                <a:latin typeface="Arial"/>
                <a:cs typeface="Arial"/>
              </a:rPr>
              <a:t>NIEM intentionally does not address </a:t>
            </a:r>
            <a:r>
              <a:rPr lang="en-US" dirty="0">
                <a:solidFill>
                  <a:schemeClr val="bg1"/>
                </a:solidFill>
                <a:latin typeface="Arial"/>
                <a:cs typeface="Arial"/>
              </a:rPr>
              <a:t>standardizing data inside legacy systems. NIEM serves as a translation layer (providing a common understanding) between and across disparate systems	</a:t>
            </a:r>
          </a:p>
          <a:p>
            <a:r>
              <a:rPr lang="en-US" dirty="0"/>
              <a:t>In order to provide infrastructure flexibility, NIEM does not define implementation specifications</a:t>
            </a:r>
          </a:p>
          <a:p>
            <a:r>
              <a:rPr lang="en-US" dirty="0"/>
              <a:t>NIEM defines the format and structure of data in transit</a:t>
            </a:r>
          </a:p>
          <a:p>
            <a:r>
              <a:rPr lang="en-US" dirty="0"/>
              <a:t>Exchange partners decide how to store and process the NIEM-conformant data being exchanged</a:t>
            </a:r>
          </a:p>
          <a:p>
            <a:r>
              <a:rPr lang="en-US" dirty="0"/>
              <a:t>NIEM can be established within an organization’s Service Oriented Architecture (SOA) as a data standard for all information exchanges</a:t>
            </a:r>
          </a:p>
          <a:p>
            <a:r>
              <a:rPr lang="en-US" dirty="0"/>
              <a:t>Security and privacy should be key considerations when implementing an exchange</a:t>
            </a:r>
          </a:p>
          <a:p>
            <a:pPr eaLnBrk="1" hangingPunct="1">
              <a:spcBef>
                <a:spcPct val="0"/>
              </a:spcBef>
            </a:pPr>
            <a:endParaRPr lang="en-US" altLang="en-US" dirty="0"/>
          </a:p>
        </p:txBody>
      </p:sp>
      <p:sp>
        <p:nvSpPr>
          <p:cNvPr id="74756" name="Slide Number Placeholder 3">
            <a:extLst>
              <a:ext uri="{FF2B5EF4-FFF2-40B4-BE49-F238E27FC236}">
                <a16:creationId xmlns:a16="http://schemas.microsoft.com/office/drawing/2014/main" id="{D3D12D83-D614-4CFC-9E1F-645FC2FAC6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3DBA683-66A8-4911-8F33-7A91490D4747}"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484789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7820">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0477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6126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300" dirty="0"/>
              <a:t> </a:t>
            </a:r>
            <a:endParaRPr lang="en-US" dirty="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A48941C1-A3EE-4D2E-AC97-B53CED6670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287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0362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27"/>
              </a:spcAft>
            </a:pPr>
            <a:endParaRPr lang="en-US" baseline="0" dirty="0"/>
          </a:p>
        </p:txBody>
      </p:sp>
      <p:sp>
        <p:nvSpPr>
          <p:cNvPr id="4" name="Slide Number Placeholder 3"/>
          <p:cNvSpPr>
            <a:spLocks noGrp="1"/>
          </p:cNvSpPr>
          <p:nvPr>
            <p:ph type="sldNum" sz="quarter" idx="10"/>
          </p:nvPr>
        </p:nvSpPr>
        <p:spPr/>
        <p:txBody>
          <a:bodyPr/>
          <a:lstStyle/>
          <a:p>
            <a:pPr marL="0" marR="0" lvl="0" indent="0" algn="r" defTabSz="955639" rtl="0" eaLnBrk="1" fontAlgn="auto" latinLnBrk="0" hangingPunct="1">
              <a:lnSpc>
                <a:spcPct val="100000"/>
              </a:lnSpc>
              <a:spcBef>
                <a:spcPts val="0"/>
              </a:spcBef>
              <a:spcAft>
                <a:spcPts val="0"/>
              </a:spcAft>
              <a:buClrTx/>
              <a:buSzTx/>
              <a:buFontTx/>
              <a:buNone/>
              <a:tabLst/>
              <a:defRPr/>
            </a:pPr>
            <a:fld id="{23928555-8587-4C3F-84D1-7D1BCAC02DD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5639"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19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8505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2843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70276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9234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639">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DC0950-4EC4-4BA5-91F8-F30A059E418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3609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0357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526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2517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069A600F-A3AC-4F9D-BA09-7AAB8E452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1CB05066-5D6D-4C63-B927-C43BE2533A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latin typeface="Arial" pitchFamily="34" charset="0"/>
                <a:cs typeface="Arial" pitchFamily="34" charset="0"/>
              </a:rPr>
              <a:t>NIEM enables systems to work together at the data level, Implementers decide how agencies’ systems are implemented</a:t>
            </a:r>
            <a:endParaRPr lang="en-US" altLang="en-US" dirty="0"/>
          </a:p>
        </p:txBody>
      </p:sp>
      <p:sp>
        <p:nvSpPr>
          <p:cNvPr id="98308" name="Slide Number Placeholder 3">
            <a:extLst>
              <a:ext uri="{FF2B5EF4-FFF2-40B4-BE49-F238E27FC236}">
                <a16:creationId xmlns:a16="http://schemas.microsoft.com/office/drawing/2014/main" id="{B311EC7E-9AB3-463D-A027-D8E9BEDEEA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BB1488A-A76F-4D5B-BFD2-7262B61261F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64D61A7E-C135-43BA-8003-394B8B09A6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CDB4D980-CCC1-4FB8-9600-369148881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9332" name="Slide Number Placeholder 3">
            <a:extLst>
              <a:ext uri="{FF2B5EF4-FFF2-40B4-BE49-F238E27FC236}">
                <a16:creationId xmlns:a16="http://schemas.microsoft.com/office/drawing/2014/main" id="{7BE51050-C74F-4F2D-B53A-953912ED706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AF28A96-4E4B-4980-A363-1B739261EFB1}"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1DAD0C50-1AE7-47A0-B895-F1F0324CBA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536E6C6D-194A-4134-A683-F0C9172659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0356" name="Slide Number Placeholder 3">
            <a:extLst>
              <a:ext uri="{FF2B5EF4-FFF2-40B4-BE49-F238E27FC236}">
                <a16:creationId xmlns:a16="http://schemas.microsoft.com/office/drawing/2014/main" id="{60394B4C-42CB-4B82-A208-6132048F018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8834241-B998-463D-92D3-5F84B54E8E1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720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1" name="Notes Placeholder 2"/>
          <p:cNvSpPr>
            <a:spLocks noGrp="1"/>
          </p:cNvSpPr>
          <p:nvPr>
            <p:ph type="body" idx="1"/>
          </p:nvPr>
        </p:nvSpPr>
        <p:spPr bwMode="auto">
          <a:xfrm>
            <a:off x="685800" y="4343400"/>
            <a:ext cx="5486400" cy="434181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z="1000" dirty="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457200" rtl="0" eaLnBrk="1" fontAlgn="base" latinLnBrk="0" hangingPunct="1">
              <a:lnSpc>
                <a:spcPct val="100000"/>
              </a:lnSpc>
              <a:spcBef>
                <a:spcPct val="0"/>
              </a:spcBef>
              <a:spcAft>
                <a:spcPct val="0"/>
              </a:spcAft>
              <a:buClrTx/>
              <a:buSzTx/>
              <a:buFontTx/>
              <a:buNone/>
              <a:tabLst/>
              <a:defRPr/>
            </a:pPr>
            <a:fld id="{7C6996F8-6529-4016-847A-A24210E9644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3064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0" i="0" kern="1200" dirty="0">
                <a:solidFill>
                  <a:schemeClr val="tx1"/>
                </a:solidFill>
                <a:effectLst/>
                <a:latin typeface="+mn-lt"/>
                <a:ea typeface="+mn-ea"/>
                <a:cs typeface="+mn-cs"/>
              </a:rPr>
              <a:t>DISS replaced the Joint Personnel Adjudication System (JPAS) as the System of Record on March 31, 2021.</a:t>
            </a:r>
            <a:endParaRPr lang="en-US" sz="1200" b="0" i="0" u="none" strike="sngStrike" kern="1200" dirty="0">
              <a:solidFill>
                <a:schemeClr val="tx1"/>
              </a:solidFill>
              <a:effectLst/>
              <a:latin typeface="+mn-lt"/>
              <a:ea typeface="+mn-ea"/>
              <a:cs typeface="+mn-cs"/>
            </a:endParaRPr>
          </a:p>
          <a:p>
            <a:pPr rtl="0" eaLnBrk="1" fontAlgn="ctr" latinLnBrk="0" hangingPunct="1"/>
            <a:endParaRPr lang="en-US" sz="1200" b="0" i="0" u="none"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287CE15-94C8-4EBD-A669-CBAD7ED0CA28}" type="slidenum">
              <a:rPr lang="en-US" smtClean="0"/>
              <a:t>71</a:t>
            </a:fld>
            <a:endParaRPr lang="en-US"/>
          </a:p>
        </p:txBody>
      </p:sp>
    </p:spTree>
    <p:extLst>
      <p:ext uri="{BB962C8B-B14F-4D97-AF65-F5344CB8AC3E}">
        <p14:creationId xmlns:p14="http://schemas.microsoft.com/office/powerpoint/2010/main" val="7326196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133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93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74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28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3518927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98949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337301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689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02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01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4362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77336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003351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127627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310336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042490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51546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221021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1551916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33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111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24212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10926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4687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387712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606429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dirty="0"/>
          </a:p>
        </p:txBody>
      </p:sp>
    </p:spTree>
    <p:extLst>
      <p:ext uri="{BB962C8B-B14F-4D97-AF65-F5344CB8AC3E}">
        <p14:creationId xmlns:p14="http://schemas.microsoft.com/office/powerpoint/2010/main" val="3067955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8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2489338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085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37974402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2107885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9/15/21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211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9/15/21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38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theme" Target="../theme/theme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2.jpg"/><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3" r:id="rId17"/>
    <p:sldLayoutId id="2147483694" r:id="rId18"/>
    <p:sldLayoutId id="2147483695" r:id="rId19"/>
    <p:sldLayoutId id="2147483696" r:id="rId20"/>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504045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53.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5665" y="5387019"/>
            <a:ext cx="4572000" cy="92333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Tom Carlson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GTRI / NIEM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32470"/>
            <a:ext cx="12192000" cy="1046440"/>
          </a:xfrm>
          <a:prstGeom prst="rect">
            <a:avLst/>
          </a:prstGeom>
        </p:spPr>
        <p:txBody>
          <a:bodyPr wrap="square">
            <a:spAutoFit/>
          </a:bodyPr>
          <a:lstStyle/>
          <a:p>
            <a:pPr lvl="0" algn="ctr" defTabSz="457200">
              <a:defRPr/>
            </a:pPr>
            <a:r>
              <a:rPr lang="en-US" sz="4400" b="1" dirty="0">
                <a:solidFill>
                  <a:srgbClr val="005170"/>
                </a:solidFill>
                <a:latin typeface="Bahnschrift" panose="020B0502040204020203" pitchFamily="34" charset="0"/>
              </a:rPr>
              <a:t>NIEM Training</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September </a:t>
            </a:r>
            <a:r>
              <a:rPr lang="en-US" b="1" dirty="0">
                <a:solidFill>
                  <a:srgbClr val="8B8B8B"/>
                </a:solidFill>
                <a:latin typeface="Arial"/>
              </a:rPr>
              <a:t>28-30</a:t>
            </a:r>
            <a:r>
              <a:rPr kumimoji="0" lang="en-US" sz="1800" b="1" i="0" u="none" strike="noStrike" kern="1200" cap="none" spc="0" normalizeH="0" baseline="0" noProof="0" dirty="0">
                <a:ln>
                  <a:noFill/>
                </a:ln>
                <a:solidFill>
                  <a:srgbClr val="8B8B8B"/>
                </a:solidFill>
                <a:effectLst/>
                <a:uLnTx/>
                <a:uFillTx/>
                <a:latin typeface="Arial"/>
                <a:ea typeface="+mn-ea"/>
                <a:cs typeface="+mn-cs"/>
              </a:rPr>
              <a:t>, 2021</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Requirements Analysis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Diagrams</a:t>
            </a:r>
          </a:p>
          <a:p>
            <a:pPr marL="457200" indent="-398463">
              <a:spcBef>
                <a:spcPts val="600"/>
              </a:spcBef>
              <a:spcAft>
                <a:spcPts val="1200"/>
              </a:spcAft>
            </a:pPr>
            <a:r>
              <a:rPr lang="en-US" dirty="0">
                <a:solidFill>
                  <a:srgbClr val="000000"/>
                </a:solidFill>
              </a:rPr>
              <a:t>Spreadsheets</a:t>
            </a:r>
          </a:p>
          <a:p>
            <a:pPr marL="457200" indent="-398463">
              <a:spcBef>
                <a:spcPts val="600"/>
              </a:spcBef>
              <a:spcAft>
                <a:spcPts val="1200"/>
              </a:spcAft>
            </a:pPr>
            <a:r>
              <a:rPr lang="en-US" dirty="0">
                <a:solidFill>
                  <a:srgbClr val="000000"/>
                </a:solidFill>
              </a:rPr>
              <a:t>Other documents</a:t>
            </a:r>
          </a:p>
        </p:txBody>
      </p:sp>
    </p:spTree>
    <p:extLst>
      <p:ext uri="{BB962C8B-B14F-4D97-AF65-F5344CB8AC3E}">
        <p14:creationId xmlns:p14="http://schemas.microsoft.com/office/powerpoint/2010/main" val="424702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318700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Class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The bread and butter of business requirements</a:t>
            </a:r>
          </a:p>
          <a:p>
            <a:pPr marL="457200" indent="-398463">
              <a:spcBef>
                <a:spcPts val="600"/>
              </a:spcBef>
              <a:spcAft>
                <a:spcPts val="1200"/>
              </a:spcAft>
            </a:pPr>
            <a:r>
              <a:rPr lang="en-US" dirty="0">
                <a:solidFill>
                  <a:srgbClr val="000000"/>
                </a:solidFill>
              </a:rPr>
              <a:t>Can be oriented towards business terms and objects</a:t>
            </a:r>
          </a:p>
          <a:p>
            <a:pPr marL="857250" lvl="1" indent="-398463">
              <a:spcBef>
                <a:spcPts val="600"/>
              </a:spcBef>
              <a:spcAft>
                <a:spcPts val="1200"/>
              </a:spcAft>
            </a:pPr>
            <a:r>
              <a:rPr lang="en-US" dirty="0">
                <a:solidFill>
                  <a:srgbClr val="000000"/>
                </a:solidFill>
              </a:rPr>
              <a:t>Better for consensus</a:t>
            </a:r>
          </a:p>
          <a:p>
            <a:pPr marL="457200" indent="-398463">
              <a:spcBef>
                <a:spcPts val="600"/>
              </a:spcBef>
              <a:spcAft>
                <a:spcPts val="1200"/>
              </a:spcAft>
            </a:pPr>
            <a:r>
              <a:rPr lang="en-US" dirty="0">
                <a:solidFill>
                  <a:srgbClr val="000000"/>
                </a:solidFill>
              </a:rPr>
              <a:t>Can be oriented towards NIEM terms and objects</a:t>
            </a:r>
          </a:p>
          <a:p>
            <a:pPr marL="857250" lvl="1" indent="-398463">
              <a:spcBef>
                <a:spcPts val="600"/>
              </a:spcBef>
              <a:spcAft>
                <a:spcPts val="1200"/>
              </a:spcAft>
            </a:pPr>
            <a:r>
              <a:rPr lang="en-US" dirty="0">
                <a:solidFill>
                  <a:srgbClr val="000000"/>
                </a:solidFill>
              </a:rPr>
              <a:t>Pre-loads the mapping step</a:t>
            </a:r>
          </a:p>
        </p:txBody>
      </p:sp>
    </p:spTree>
    <p:extLst>
      <p:ext uri="{BB962C8B-B14F-4D97-AF65-F5344CB8AC3E}">
        <p14:creationId xmlns:p14="http://schemas.microsoft.com/office/powerpoint/2010/main" val="15818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Oriented Class Diagram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3786454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260661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Tools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err="1">
                <a:solidFill>
                  <a:srgbClr val="000000"/>
                </a:solidFill>
              </a:rPr>
              <a:t>ArgoUML</a:t>
            </a:r>
            <a:endParaRPr lang="en-US" dirty="0">
              <a:solidFill>
                <a:srgbClr val="000000"/>
              </a:solidFill>
            </a:endParaRPr>
          </a:p>
          <a:p>
            <a:pPr marL="457200" indent="-398463">
              <a:spcBef>
                <a:spcPts val="600"/>
              </a:spcBef>
              <a:spcAft>
                <a:spcPts val="1200"/>
              </a:spcAft>
            </a:pPr>
            <a:r>
              <a:rPr lang="en-US" dirty="0">
                <a:solidFill>
                  <a:srgbClr val="000000"/>
                </a:solidFill>
              </a:rPr>
              <a:t>BOUML</a:t>
            </a:r>
          </a:p>
          <a:p>
            <a:pPr marL="457200" indent="-398463">
              <a:spcBef>
                <a:spcPts val="600"/>
              </a:spcBef>
              <a:spcAft>
                <a:spcPts val="1200"/>
              </a:spcAft>
            </a:pPr>
            <a:r>
              <a:rPr lang="en-US" dirty="0">
                <a:solidFill>
                  <a:srgbClr val="000000"/>
                </a:solidFill>
              </a:rPr>
              <a:t>Visio / OmniGraffle</a:t>
            </a:r>
          </a:p>
          <a:p>
            <a:pPr marL="457200" indent="-398463">
              <a:spcBef>
                <a:spcPts val="600"/>
              </a:spcBef>
              <a:spcAft>
                <a:spcPts val="1200"/>
              </a:spcAft>
            </a:pPr>
            <a:r>
              <a:rPr lang="en-US" dirty="0">
                <a:solidFill>
                  <a:srgbClr val="000000"/>
                </a:solidFill>
              </a:rPr>
              <a:t>Mermaid / </a:t>
            </a:r>
            <a:r>
              <a:rPr lang="en-US" dirty="0" err="1">
                <a:solidFill>
                  <a:srgbClr val="000000"/>
                </a:solidFill>
              </a:rPr>
              <a:t>Graphviz</a:t>
            </a:r>
            <a:endParaRPr lang="en-US" dirty="0">
              <a:solidFill>
                <a:srgbClr val="000000"/>
              </a:solidFill>
            </a:endParaRPr>
          </a:p>
        </p:txBody>
      </p:sp>
    </p:spTree>
    <p:extLst>
      <p:ext uri="{BB962C8B-B14F-4D97-AF65-F5344CB8AC3E}">
        <p14:creationId xmlns:p14="http://schemas.microsoft.com/office/powerpoint/2010/main" val="3576475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Rules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rules aren’t easily represented in UML</a:t>
            </a:r>
          </a:p>
          <a:p>
            <a:pPr marL="457200" indent="-398463">
              <a:spcBef>
                <a:spcPts val="600"/>
              </a:spcBef>
              <a:spcAft>
                <a:spcPts val="1200"/>
              </a:spcAft>
            </a:pPr>
            <a:r>
              <a:rPr lang="en-US" dirty="0">
                <a:solidFill>
                  <a:srgbClr val="000000"/>
                </a:solidFill>
              </a:rPr>
              <a:t>You can use whatever works for your needs</a:t>
            </a:r>
          </a:p>
          <a:p>
            <a:pPr marL="457200" indent="-398463">
              <a:spcBef>
                <a:spcPts val="600"/>
              </a:spcBef>
              <a:spcAft>
                <a:spcPts val="1200"/>
              </a:spcAft>
            </a:pPr>
            <a:r>
              <a:rPr lang="en-US" dirty="0" err="1">
                <a:solidFill>
                  <a:srgbClr val="000000"/>
                </a:solidFill>
              </a:rPr>
              <a:t>Schematron</a:t>
            </a:r>
            <a:r>
              <a:rPr lang="en-US" dirty="0">
                <a:solidFill>
                  <a:srgbClr val="000000"/>
                </a:solidFill>
              </a:rPr>
              <a:t> for XML</a:t>
            </a:r>
          </a:p>
          <a:p>
            <a:pPr marL="457200" indent="-398463">
              <a:spcBef>
                <a:spcPts val="600"/>
              </a:spcBef>
              <a:spcAft>
                <a:spcPts val="1200"/>
              </a:spcAft>
            </a:pPr>
            <a:r>
              <a:rPr lang="en-US" dirty="0">
                <a:solidFill>
                  <a:srgbClr val="000000"/>
                </a:solidFill>
              </a:rPr>
              <a:t>Plain old textual descriptions are great!</a:t>
            </a:r>
          </a:p>
        </p:txBody>
      </p:sp>
    </p:spTree>
    <p:extLst>
      <p:ext uri="{BB962C8B-B14F-4D97-AF65-F5344CB8AC3E}">
        <p14:creationId xmlns:p14="http://schemas.microsoft.com/office/powerpoint/2010/main" val="3975182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The Process from Here On…</a:t>
            </a:r>
          </a:p>
        </p:txBody>
      </p:sp>
      <p:sp>
        <p:nvSpPr>
          <p:cNvPr id="6" name="Content Placeholder 5"/>
          <p:cNvSpPr>
            <a:spLocks noGrp="1"/>
          </p:cNvSpPr>
          <p:nvPr>
            <p:ph sz="quarter" idx="11"/>
          </p:nvPr>
        </p:nvSpPr>
        <p:spPr>
          <a:xfrm>
            <a:off x="384710" y="1691975"/>
            <a:ext cx="10283291" cy="3974533"/>
          </a:xfrm>
        </p:spPr>
        <p:txBody>
          <a:bodyPr>
            <a:normAutofit fontScale="92500" lnSpcReduction="20000"/>
          </a:bodyPr>
          <a:lstStyle/>
          <a:p>
            <a:pPr marL="457200" indent="-398463">
              <a:spcBef>
                <a:spcPts val="600"/>
              </a:spcBef>
              <a:spcAft>
                <a:spcPts val="1200"/>
              </a:spcAft>
            </a:pPr>
            <a:r>
              <a:rPr lang="en-US" dirty="0">
                <a:solidFill>
                  <a:srgbClr val="000000"/>
                </a:solidFill>
              </a:rPr>
              <a:t>Step-by-step</a:t>
            </a:r>
          </a:p>
          <a:p>
            <a:pPr marL="857250" lvl="1" indent="-398463">
              <a:spcBef>
                <a:spcPts val="600"/>
              </a:spcBef>
              <a:spcAft>
                <a:spcPts val="1200"/>
              </a:spcAft>
            </a:pPr>
            <a:r>
              <a:rPr lang="en-US" dirty="0">
                <a:solidFill>
                  <a:srgbClr val="000000"/>
                </a:solidFill>
              </a:rPr>
              <a:t>Finish mapping entirely before starting schemas</a:t>
            </a:r>
          </a:p>
          <a:p>
            <a:pPr marL="457200" indent="-398463">
              <a:spcBef>
                <a:spcPts val="600"/>
              </a:spcBef>
              <a:spcAft>
                <a:spcPts val="1200"/>
              </a:spcAft>
            </a:pPr>
            <a:r>
              <a:rPr lang="en-US" dirty="0">
                <a:solidFill>
                  <a:srgbClr val="000000"/>
                </a:solidFill>
              </a:rPr>
              <a:t>Concurrent</a:t>
            </a:r>
          </a:p>
          <a:p>
            <a:pPr marL="857250" lvl="1" indent="-398463">
              <a:spcBef>
                <a:spcPts val="600"/>
              </a:spcBef>
              <a:spcAft>
                <a:spcPts val="1200"/>
              </a:spcAft>
            </a:pPr>
            <a:r>
              <a:rPr lang="en-US" dirty="0">
                <a:solidFill>
                  <a:srgbClr val="000000"/>
                </a:solidFill>
              </a:rPr>
              <a:t>Building schemas and instances as you go</a:t>
            </a:r>
          </a:p>
          <a:p>
            <a:pPr marL="457200" indent="-398463">
              <a:spcBef>
                <a:spcPts val="600"/>
              </a:spcBef>
              <a:spcAft>
                <a:spcPts val="1200"/>
              </a:spcAft>
            </a:pPr>
            <a:r>
              <a:rPr lang="en-US" dirty="0">
                <a:solidFill>
                  <a:srgbClr val="000000"/>
                </a:solidFill>
              </a:rPr>
              <a:t>We'll use something in-between</a:t>
            </a:r>
          </a:p>
          <a:p>
            <a:pPr marL="857250" lvl="1" indent="-398463">
              <a:spcBef>
                <a:spcPts val="600"/>
              </a:spcBef>
              <a:spcAft>
                <a:spcPts val="1200"/>
              </a:spcAft>
            </a:pPr>
            <a:r>
              <a:rPr lang="en-US" dirty="0">
                <a:solidFill>
                  <a:srgbClr val="000000"/>
                </a:solidFill>
              </a:rPr>
              <a:t>Build an ersatz matching instance document as we map</a:t>
            </a:r>
          </a:p>
          <a:p>
            <a:pPr marL="857250" lvl="1" indent="-398463">
              <a:spcBef>
                <a:spcPts val="600"/>
              </a:spcBef>
              <a:spcAft>
                <a:spcPts val="1200"/>
              </a:spcAft>
            </a:pPr>
            <a:r>
              <a:rPr lang="en-US" dirty="0">
                <a:solidFill>
                  <a:srgbClr val="000000"/>
                </a:solidFill>
              </a:rPr>
              <a:t>Save schema for the end</a:t>
            </a:r>
          </a:p>
        </p:txBody>
      </p:sp>
    </p:spTree>
    <p:extLst>
      <p:ext uri="{BB962C8B-B14F-4D97-AF65-F5344CB8AC3E}">
        <p14:creationId xmlns:p14="http://schemas.microsoft.com/office/powerpoint/2010/main" val="99420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Mapping</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Mapping Spreadsheets Options</a:t>
            </a:r>
          </a:p>
          <a:p>
            <a:pPr marL="857250" lvl="1" indent="-398463">
              <a:spcBef>
                <a:spcPts val="600"/>
              </a:spcBef>
              <a:spcAft>
                <a:spcPts val="1200"/>
              </a:spcAft>
            </a:pPr>
            <a:r>
              <a:rPr lang="en-US" dirty="0">
                <a:solidFill>
                  <a:srgbClr val="000000"/>
                </a:solidFill>
              </a:rPr>
              <a:t>NIEM Mapping Template</a:t>
            </a:r>
          </a:p>
          <a:p>
            <a:pPr marL="857250" lvl="1" indent="-398463">
              <a:spcBef>
                <a:spcPts val="600"/>
              </a:spcBef>
              <a:spcAft>
                <a:spcPts val="1200"/>
              </a:spcAft>
            </a:pPr>
            <a:r>
              <a:rPr lang="en-US" dirty="0">
                <a:solidFill>
                  <a:srgbClr val="000000"/>
                </a:solidFill>
              </a:rPr>
              <a:t>Simple Training Spreadsheet</a:t>
            </a:r>
          </a:p>
          <a:p>
            <a:pPr marL="857250" lvl="1" indent="-398463">
              <a:spcBef>
                <a:spcPts val="600"/>
              </a:spcBef>
              <a:spcAft>
                <a:spcPts val="1200"/>
              </a:spcAft>
            </a:pPr>
            <a:r>
              <a:rPr lang="en-US" dirty="0">
                <a:solidFill>
                  <a:srgbClr val="000000"/>
                </a:solidFill>
              </a:rPr>
              <a:t>Something In-between</a:t>
            </a:r>
          </a:p>
          <a:p>
            <a:pPr marL="457200" indent="-398463">
              <a:spcBef>
                <a:spcPts val="600"/>
              </a:spcBef>
              <a:spcAft>
                <a:spcPts val="1200"/>
              </a:spcAft>
            </a:pPr>
            <a:r>
              <a:rPr lang="en-US" dirty="0">
                <a:solidFill>
                  <a:srgbClr val="000000"/>
                </a:solidFill>
              </a:rPr>
              <a:t>Document Business Objects</a:t>
            </a:r>
          </a:p>
          <a:p>
            <a:pPr marL="457200" indent="-398463">
              <a:spcBef>
                <a:spcPts val="600"/>
              </a:spcBef>
              <a:spcAft>
                <a:spcPts val="1200"/>
              </a:spcAft>
            </a:pPr>
            <a:r>
              <a:rPr lang="en-US" dirty="0">
                <a:solidFill>
                  <a:srgbClr val="000000"/>
                </a:solidFill>
              </a:rPr>
              <a:t>Map them to NIEM objects, existing or new</a:t>
            </a:r>
          </a:p>
          <a:p>
            <a:pPr marL="457200" indent="-398463">
              <a:spcBef>
                <a:spcPts val="600"/>
              </a:spcBef>
              <a:spcAft>
                <a:spcPts val="1200"/>
              </a:spcAft>
            </a:pPr>
            <a:r>
              <a:rPr lang="en-US" dirty="0">
                <a:solidFill>
                  <a:srgbClr val="000000"/>
                </a:solidFill>
              </a:rPr>
              <a:t>Maintaining an Ongoing Sample Instance Skeleton</a:t>
            </a:r>
          </a:p>
        </p:txBody>
      </p:sp>
    </p:spTree>
    <p:extLst>
      <p:ext uri="{BB962C8B-B14F-4D97-AF65-F5344CB8AC3E}">
        <p14:creationId xmlns:p14="http://schemas.microsoft.com/office/powerpoint/2010/main" val="3784241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Mapping Template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Primarily for submitting content for inclusion in NIEM</a:t>
            </a:r>
          </a:p>
          <a:p>
            <a:pPr marL="857250" lvl="1" indent="-398463">
              <a:spcBef>
                <a:spcPts val="600"/>
              </a:spcBef>
              <a:spcAft>
                <a:spcPts val="1200"/>
              </a:spcAft>
            </a:pPr>
            <a:r>
              <a:rPr lang="en-US" dirty="0">
                <a:solidFill>
                  <a:srgbClr val="000000"/>
                </a:solidFill>
              </a:rPr>
              <a:t>Eight different tabs</a:t>
            </a:r>
          </a:p>
          <a:p>
            <a:pPr marL="457200" indent="-398463">
              <a:spcBef>
                <a:spcPts val="600"/>
              </a:spcBef>
              <a:spcAft>
                <a:spcPts val="1200"/>
              </a:spcAft>
            </a:pPr>
            <a:r>
              <a:rPr lang="en-US" dirty="0">
                <a:solidFill>
                  <a:srgbClr val="000000"/>
                </a:solidFill>
              </a:rPr>
              <a:t>Can also be used for mapping in an IEPD</a:t>
            </a:r>
          </a:p>
          <a:p>
            <a:pPr marL="857250" lvl="1" indent="-398463">
              <a:spcBef>
                <a:spcPts val="600"/>
              </a:spcBef>
              <a:spcAft>
                <a:spcPts val="1200"/>
              </a:spcAft>
            </a:pPr>
            <a:r>
              <a:rPr lang="en-US" dirty="0">
                <a:solidFill>
                  <a:srgbClr val="000000"/>
                </a:solidFill>
              </a:rPr>
              <a:t>Just need one of the tabs</a:t>
            </a:r>
          </a:p>
          <a:p>
            <a:pPr marL="457200" indent="-398463">
              <a:spcBef>
                <a:spcPts val="600"/>
              </a:spcBef>
              <a:spcAft>
                <a:spcPts val="1200"/>
              </a:spcAft>
            </a:pPr>
            <a:r>
              <a:rPr lang="en-US" dirty="0">
                <a:solidFill>
                  <a:srgbClr val="000000"/>
                </a:solidFill>
              </a:rPr>
              <a:t>Is a bit overkill for an IEPD</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8839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PURPOSE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A technical webinar focused on developers and implementers who are interested in a deep-dive of the National Information Exchange Model.</a:t>
            </a:r>
          </a:p>
        </p:txBody>
      </p:sp>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Simple Training Spreadsheet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Minimal</a:t>
            </a:r>
          </a:p>
          <a:p>
            <a:pPr marL="457200" indent="-398463">
              <a:spcBef>
                <a:spcPts val="600"/>
              </a:spcBef>
              <a:spcAft>
                <a:spcPts val="1200"/>
              </a:spcAft>
            </a:pPr>
            <a:r>
              <a:rPr lang="en-US" dirty="0">
                <a:solidFill>
                  <a:srgbClr val="000000"/>
                </a:solidFill>
              </a:rPr>
              <a:t>Designed to be simple enough to fit on slides</a:t>
            </a:r>
          </a:p>
          <a:p>
            <a:pPr marL="857250" lvl="1" indent="-398463">
              <a:spcBef>
                <a:spcPts val="600"/>
              </a:spcBef>
              <a:spcAft>
                <a:spcPts val="1200"/>
              </a:spcAft>
            </a:pPr>
            <a:r>
              <a:rPr lang="en-US" dirty="0">
                <a:solidFill>
                  <a:srgbClr val="000000"/>
                </a:solidFill>
              </a:rPr>
              <a:t>No, really</a:t>
            </a:r>
          </a:p>
          <a:p>
            <a:pPr marL="457200" indent="-398463">
              <a:spcBef>
                <a:spcPts val="600"/>
              </a:spcBef>
              <a:spcAft>
                <a:spcPts val="1200"/>
              </a:spcAft>
            </a:pPr>
            <a:r>
              <a:rPr lang="en-US" dirty="0">
                <a:solidFill>
                  <a:srgbClr val="000000"/>
                </a:solidFill>
              </a:rPr>
              <a:t>Usually expanded in practice</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537094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Tom’s Custom Mapping Spreadsheet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Has evolved over time</a:t>
            </a:r>
          </a:p>
          <a:p>
            <a:pPr marL="457200" indent="-398463">
              <a:spcBef>
                <a:spcPts val="600"/>
              </a:spcBef>
              <a:spcAft>
                <a:spcPts val="1200"/>
              </a:spcAft>
            </a:pPr>
            <a:r>
              <a:rPr lang="en-US" dirty="0">
                <a:solidFill>
                  <a:srgbClr val="000000"/>
                </a:solidFill>
              </a:rPr>
              <a:t>Contains all the info needed to make schemas</a:t>
            </a:r>
          </a:p>
          <a:p>
            <a:pPr marL="457200" indent="-398463">
              <a:spcBef>
                <a:spcPts val="600"/>
              </a:spcBef>
              <a:spcAft>
                <a:spcPts val="1200"/>
              </a:spcAft>
            </a:pPr>
            <a:r>
              <a:rPr lang="en-US" dirty="0">
                <a:solidFill>
                  <a:srgbClr val="000000"/>
                </a:solidFill>
              </a:rPr>
              <a:t>Not as overwhelming as the NIEM Mapping Template</a:t>
            </a:r>
          </a:p>
          <a:p>
            <a:pPr marL="457200" indent="-398463">
              <a:spcBef>
                <a:spcPts val="600"/>
              </a:spcBef>
              <a:spcAft>
                <a:spcPts val="1200"/>
              </a:spcAft>
            </a:pPr>
            <a:r>
              <a:rPr lang="en-US" dirty="0">
                <a:solidFill>
                  <a:srgbClr val="000000"/>
                </a:solidFill>
              </a:rPr>
              <a:t>Works with in-progress secret tools</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45107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Tools</a:t>
            </a:r>
          </a:p>
          <a:p>
            <a:pPr marL="857250" lvl="1"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 Schemas</a:t>
            </a:r>
          </a:p>
          <a:p>
            <a:pPr marL="857250" lvl="1" indent="-398463">
              <a:spcBef>
                <a:spcPts val="600"/>
              </a:spcBef>
              <a:spcAft>
                <a:spcPts val="1200"/>
              </a:spcAft>
            </a:pPr>
            <a:r>
              <a:rPr lang="en-US" dirty="0">
                <a:solidFill>
                  <a:srgbClr val="000000"/>
                </a:solidFill>
              </a:rPr>
              <a:t>Spreadsheet</a:t>
            </a:r>
          </a:p>
        </p:txBody>
      </p:sp>
    </p:spTree>
    <p:extLst>
      <p:ext uri="{BB962C8B-B14F-4D97-AF65-F5344CB8AC3E}">
        <p14:creationId xmlns:p14="http://schemas.microsoft.com/office/powerpoint/2010/main" val="4149241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Methods</a:t>
            </a:r>
          </a:p>
          <a:p>
            <a:pPr marL="857250" lvl="1" indent="-398463">
              <a:spcBef>
                <a:spcPts val="600"/>
              </a:spcBef>
              <a:spcAft>
                <a:spcPts val="1200"/>
              </a:spcAft>
            </a:pPr>
            <a:r>
              <a:rPr lang="en-US" dirty="0">
                <a:solidFill>
                  <a:srgbClr val="000000"/>
                </a:solidFill>
              </a:rPr>
              <a:t>Search for Terms</a:t>
            </a:r>
          </a:p>
          <a:p>
            <a:pPr marL="1257300" lvl="2" indent="-398463">
              <a:spcBef>
                <a:spcPts val="600"/>
              </a:spcBef>
              <a:spcAft>
                <a:spcPts val="1200"/>
              </a:spcAft>
            </a:pPr>
            <a:r>
              <a:rPr lang="en-US" dirty="0">
                <a:solidFill>
                  <a:srgbClr val="000000"/>
                </a:solidFill>
              </a:rPr>
              <a:t>Simple vs Advanced</a:t>
            </a:r>
          </a:p>
          <a:p>
            <a:pPr marL="857250" lvl="1" indent="-398463">
              <a:spcBef>
                <a:spcPts val="600"/>
              </a:spcBef>
              <a:spcAft>
                <a:spcPts val="1200"/>
              </a:spcAft>
            </a:pPr>
            <a:r>
              <a:rPr lang="en-US" dirty="0">
                <a:solidFill>
                  <a:srgbClr val="000000"/>
                </a:solidFill>
              </a:rPr>
              <a:t>Search for Synonyms</a:t>
            </a:r>
          </a:p>
          <a:p>
            <a:pPr marL="857250" lvl="1" indent="-398463">
              <a:spcBef>
                <a:spcPts val="600"/>
              </a:spcBef>
              <a:spcAft>
                <a:spcPts val="1200"/>
              </a:spcAft>
            </a:pPr>
            <a:r>
              <a:rPr lang="en-US" dirty="0">
                <a:solidFill>
                  <a:srgbClr val="000000"/>
                </a:solidFill>
              </a:rPr>
              <a:t>Search for Word Roots</a:t>
            </a:r>
          </a:p>
          <a:p>
            <a:pPr marL="857250" lvl="1" indent="-398463">
              <a:spcBef>
                <a:spcPts val="600"/>
              </a:spcBef>
              <a:spcAft>
                <a:spcPts val="1200"/>
              </a:spcAft>
            </a:pPr>
            <a:r>
              <a:rPr lang="en-US" dirty="0">
                <a:solidFill>
                  <a:srgbClr val="000000"/>
                </a:solidFill>
              </a:rPr>
              <a:t>Search for Containers</a:t>
            </a:r>
          </a:p>
          <a:p>
            <a:pPr marL="857250" lvl="1" indent="-398463">
              <a:spcBef>
                <a:spcPts val="600"/>
              </a:spcBef>
              <a:spcAft>
                <a:spcPts val="1200"/>
              </a:spcAft>
            </a:pPr>
            <a:r>
              <a:rPr lang="en-US" dirty="0">
                <a:solidFill>
                  <a:srgbClr val="000000"/>
                </a:solidFill>
              </a:rPr>
              <a:t>Search for Properties</a:t>
            </a:r>
          </a:p>
        </p:txBody>
      </p:sp>
    </p:spTree>
    <p:extLst>
      <p:ext uri="{BB962C8B-B14F-4D97-AF65-F5344CB8AC3E}">
        <p14:creationId xmlns:p14="http://schemas.microsoft.com/office/powerpoint/2010/main" val="295542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Mapping to Existing NIEM Objects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XML Schema uses elements and types</a:t>
            </a:r>
          </a:p>
          <a:p>
            <a:pPr marL="457200" indent="-398463">
              <a:spcBef>
                <a:spcPts val="600"/>
              </a:spcBef>
              <a:spcAft>
                <a:spcPts val="1200"/>
              </a:spcAft>
            </a:pPr>
            <a:r>
              <a:rPr lang="en-US" dirty="0">
                <a:solidFill>
                  <a:srgbClr val="000000"/>
                </a:solidFill>
              </a:rPr>
              <a:t>What an element can hold us based on its type</a:t>
            </a:r>
          </a:p>
          <a:p>
            <a:pPr marL="457200" indent="-398463">
              <a:spcBef>
                <a:spcPts val="600"/>
              </a:spcBef>
              <a:spcAft>
                <a:spcPts val="1200"/>
              </a:spcAft>
            </a:pPr>
            <a:r>
              <a:rPr lang="en-US" dirty="0">
                <a:solidFill>
                  <a:srgbClr val="000000"/>
                </a:solidFill>
              </a:rPr>
              <a:t>What you are (your type) defines what you can hold</a:t>
            </a:r>
          </a:p>
        </p:txBody>
      </p:sp>
    </p:spTree>
    <p:extLst>
      <p:ext uri="{BB962C8B-B14F-4D97-AF65-F5344CB8AC3E}">
        <p14:creationId xmlns:p14="http://schemas.microsoft.com/office/powerpoint/2010/main" val="2711240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B45C9EB-C2ED-0B4F-963E-A1C6FE12730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09600" y="1631614"/>
            <a:ext cx="10972800" cy="4166272"/>
          </a:xfrm>
        </p:spPr>
      </p:pic>
    </p:spTree>
    <p:extLst>
      <p:ext uri="{BB962C8B-B14F-4D97-AF65-F5344CB8AC3E}">
        <p14:creationId xmlns:p14="http://schemas.microsoft.com/office/powerpoint/2010/main" val="3056245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4A5147F8-87A8-994F-980F-90EDE8D67A7F}"/>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3548" y="1492250"/>
            <a:ext cx="10904903" cy="4445000"/>
          </a:xfrm>
        </p:spPr>
      </p:pic>
    </p:spTree>
    <p:extLst>
      <p:ext uri="{BB962C8B-B14F-4D97-AF65-F5344CB8AC3E}">
        <p14:creationId xmlns:p14="http://schemas.microsoft.com/office/powerpoint/2010/main" val="272244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F0005B4-FBE2-0F46-82AF-64516B7606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78507" y="1492250"/>
            <a:ext cx="10634986" cy="4445000"/>
          </a:xfrm>
        </p:spPr>
      </p:pic>
    </p:spTree>
    <p:extLst>
      <p:ext uri="{BB962C8B-B14F-4D97-AF65-F5344CB8AC3E}">
        <p14:creationId xmlns:p14="http://schemas.microsoft.com/office/powerpoint/2010/main" val="197165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DCA5269F-817C-1D4F-9A94-27A21AF416F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71415" y="1492250"/>
            <a:ext cx="9649170" cy="4445000"/>
          </a:xfrm>
        </p:spPr>
      </p:pic>
    </p:spTree>
    <p:extLst>
      <p:ext uri="{BB962C8B-B14F-4D97-AF65-F5344CB8AC3E}">
        <p14:creationId xmlns:p14="http://schemas.microsoft.com/office/powerpoint/2010/main" val="199192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31680344-A575-8541-B10E-D90F26E5BC8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833803" y="1492250"/>
            <a:ext cx="8524393" cy="4445000"/>
          </a:xfrm>
        </p:spPr>
      </p:pic>
    </p:spTree>
    <p:extLst>
      <p:ext uri="{BB962C8B-B14F-4D97-AF65-F5344CB8AC3E}">
        <p14:creationId xmlns:p14="http://schemas.microsoft.com/office/powerpoint/2010/main" val="3414216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Development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Overview</a:t>
            </a:r>
          </a:p>
          <a:p>
            <a:pPr marL="457200" indent="-398463">
              <a:spcBef>
                <a:spcPts val="600"/>
              </a:spcBef>
              <a:spcAft>
                <a:spcPts val="1200"/>
              </a:spcAft>
            </a:pPr>
            <a:r>
              <a:rPr lang="en-US" dirty="0">
                <a:solidFill>
                  <a:srgbClr val="000000"/>
                </a:solidFill>
              </a:rPr>
              <a:t>Process</a:t>
            </a:r>
          </a:p>
          <a:p>
            <a:pPr marL="457200" indent="-398463">
              <a:spcBef>
                <a:spcPts val="600"/>
              </a:spcBef>
              <a:spcAft>
                <a:spcPts val="1200"/>
              </a:spcAft>
            </a:pPr>
            <a:r>
              <a:rPr lang="en-US" dirty="0">
                <a:solidFill>
                  <a:srgbClr val="000000"/>
                </a:solidFill>
              </a:rPr>
              <a:t>Artifacts</a:t>
            </a:r>
          </a:p>
        </p:txBody>
      </p:sp>
    </p:spTree>
    <p:extLst>
      <p:ext uri="{BB962C8B-B14F-4D97-AF65-F5344CB8AC3E}">
        <p14:creationId xmlns:p14="http://schemas.microsoft.com/office/powerpoint/2010/main" val="164318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Native Properties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things will be easy to find</a:t>
            </a:r>
          </a:p>
          <a:p>
            <a:pPr marL="457200" indent="-398463">
              <a:spcBef>
                <a:spcPts val="600"/>
              </a:spcBef>
              <a:spcAft>
                <a:spcPts val="1200"/>
              </a:spcAft>
            </a:pPr>
            <a:r>
              <a:rPr lang="en-US" dirty="0">
                <a:solidFill>
                  <a:srgbClr val="000000"/>
                </a:solidFill>
              </a:rPr>
              <a:t>Will map directly to NIEM objects</a:t>
            </a:r>
          </a:p>
        </p:txBody>
      </p:sp>
    </p:spTree>
    <p:extLst>
      <p:ext uri="{BB962C8B-B14F-4D97-AF65-F5344CB8AC3E}">
        <p14:creationId xmlns:p14="http://schemas.microsoft.com/office/powerpoint/2010/main" val="2824500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Substitution Groups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Some concepts can be represented multiple ways</a:t>
            </a:r>
          </a:p>
          <a:p>
            <a:pPr marL="457200" indent="-398463">
              <a:spcBef>
                <a:spcPts val="600"/>
              </a:spcBef>
              <a:spcAft>
                <a:spcPts val="1200"/>
              </a:spcAft>
            </a:pPr>
            <a:r>
              <a:rPr lang="en-US" dirty="0">
                <a:solidFill>
                  <a:srgbClr val="000000"/>
                </a:solidFill>
              </a:rPr>
              <a:t>Text / code combinations are common</a:t>
            </a:r>
          </a:p>
          <a:p>
            <a:pPr marL="457200" indent="-398463">
              <a:spcBef>
                <a:spcPts val="600"/>
              </a:spcBef>
              <a:spcAft>
                <a:spcPts val="1200"/>
              </a:spcAft>
            </a:pPr>
            <a:r>
              <a:rPr lang="en-US" dirty="0">
                <a:solidFill>
                  <a:srgbClr val="000000"/>
                </a:solidFill>
              </a:rPr>
              <a:t>Date can be a date, datetime, or a range</a:t>
            </a:r>
          </a:p>
          <a:p>
            <a:pPr marL="457200" indent="-398463">
              <a:spcBef>
                <a:spcPts val="600"/>
              </a:spcBef>
              <a:spcAft>
                <a:spcPts val="1200"/>
              </a:spcAft>
            </a:pPr>
            <a:r>
              <a:rPr lang="en-US" dirty="0">
                <a:solidFill>
                  <a:srgbClr val="000000"/>
                </a:solidFill>
              </a:rPr>
              <a:t>NIEM uses substitution groups to support both:</a:t>
            </a:r>
          </a:p>
          <a:p>
            <a:pPr marL="857250" lvl="1" indent="-398463">
              <a:spcBef>
                <a:spcPts val="600"/>
              </a:spcBef>
              <a:spcAft>
                <a:spcPts val="1200"/>
              </a:spcAft>
            </a:pPr>
            <a:r>
              <a:rPr lang="en-US" dirty="0">
                <a:solidFill>
                  <a:srgbClr val="000000"/>
                </a:solidFill>
              </a:rPr>
              <a:t>The single concept, and</a:t>
            </a:r>
          </a:p>
          <a:p>
            <a:pPr marL="857250" lvl="1" indent="-398463">
              <a:spcBef>
                <a:spcPts val="600"/>
              </a:spcBef>
              <a:spcAft>
                <a:spcPts val="1200"/>
              </a:spcAft>
            </a:pPr>
            <a:r>
              <a:rPr lang="en-US" dirty="0">
                <a:solidFill>
                  <a:srgbClr val="000000"/>
                </a:solidFill>
              </a:rPr>
              <a:t>Multiple representations of that concept</a:t>
            </a:r>
          </a:p>
        </p:txBody>
      </p:sp>
    </p:spTree>
    <p:extLst>
      <p:ext uri="{BB962C8B-B14F-4D97-AF65-F5344CB8AC3E}">
        <p14:creationId xmlns:p14="http://schemas.microsoft.com/office/powerpoint/2010/main" val="340690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Inherited Properties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NIEM is a model, not a flat data dictionary</a:t>
            </a:r>
          </a:p>
          <a:p>
            <a:pPr marL="457200" indent="-398463">
              <a:spcBef>
                <a:spcPts val="600"/>
              </a:spcBef>
              <a:spcAft>
                <a:spcPts val="1200"/>
              </a:spcAft>
            </a:pPr>
            <a:r>
              <a:rPr lang="en-US" dirty="0">
                <a:solidFill>
                  <a:srgbClr val="000000"/>
                </a:solidFill>
              </a:rPr>
              <a:t>Some concepts don’t exist as elements using the terms for the concept</a:t>
            </a:r>
          </a:p>
          <a:p>
            <a:pPr marL="457200" indent="-398463">
              <a:spcBef>
                <a:spcPts val="600"/>
              </a:spcBef>
              <a:spcAft>
                <a:spcPts val="1200"/>
              </a:spcAft>
            </a:pPr>
            <a:r>
              <a:rPr lang="en-US" dirty="0">
                <a:solidFill>
                  <a:srgbClr val="000000"/>
                </a:solidFill>
              </a:rPr>
              <a:t>Instead, properties are inherited</a:t>
            </a:r>
          </a:p>
          <a:p>
            <a:pPr marL="457200" indent="-398463">
              <a:spcBef>
                <a:spcPts val="600"/>
              </a:spcBef>
              <a:spcAft>
                <a:spcPts val="1200"/>
              </a:spcAft>
            </a:pPr>
            <a:r>
              <a:rPr lang="en-US" dirty="0">
                <a:solidFill>
                  <a:srgbClr val="000000"/>
                </a:solidFill>
              </a:rPr>
              <a:t>There </a:t>
            </a:r>
            <a:r>
              <a:rPr lang="en-US" b="1" dirty="0">
                <a:solidFill>
                  <a:srgbClr val="000000"/>
                </a:solidFill>
              </a:rPr>
              <a:t>is no</a:t>
            </a:r>
            <a:r>
              <a:rPr lang="en-US" dirty="0">
                <a:solidFill>
                  <a:srgbClr val="000000"/>
                </a:solidFill>
              </a:rPr>
              <a:t> “Crash Date” in NIEM</a:t>
            </a:r>
          </a:p>
          <a:p>
            <a:pPr marL="857250" lvl="1" indent="-398463">
              <a:spcBef>
                <a:spcPts val="600"/>
              </a:spcBef>
              <a:spcAft>
                <a:spcPts val="1200"/>
              </a:spcAft>
            </a:pPr>
            <a:r>
              <a:rPr lang="en-US" dirty="0">
                <a:solidFill>
                  <a:srgbClr val="000000"/>
                </a:solidFill>
              </a:rPr>
              <a:t>There </a:t>
            </a:r>
            <a:r>
              <a:rPr lang="en-US" b="1" dirty="0">
                <a:solidFill>
                  <a:srgbClr val="000000"/>
                </a:solidFill>
              </a:rPr>
              <a:t>is</a:t>
            </a:r>
            <a:r>
              <a:rPr lang="en-US" dirty="0">
                <a:solidFill>
                  <a:srgbClr val="000000"/>
                </a:solidFill>
              </a:rPr>
              <a:t> an Activity Date which can be inside a Crash object</a:t>
            </a:r>
            <a:endParaRPr lang="en-US" b="1" dirty="0">
              <a:solidFill>
                <a:srgbClr val="000000"/>
              </a:solidFill>
            </a:endParaRPr>
          </a:p>
        </p:txBody>
      </p:sp>
    </p:spTree>
    <p:extLst>
      <p:ext uri="{BB962C8B-B14F-4D97-AF65-F5344CB8AC3E}">
        <p14:creationId xmlns:p14="http://schemas.microsoft.com/office/powerpoint/2010/main" val="2079439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Code Tables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Codes help ensure accurate information</a:t>
            </a:r>
          </a:p>
          <a:p>
            <a:pPr marL="457200" indent="-398463">
              <a:spcBef>
                <a:spcPts val="600"/>
              </a:spcBef>
              <a:spcAft>
                <a:spcPts val="1200"/>
              </a:spcAft>
            </a:pPr>
            <a:r>
              <a:rPr lang="en-US" dirty="0">
                <a:solidFill>
                  <a:srgbClr val="000000"/>
                </a:solidFill>
              </a:rPr>
              <a:t>Codes are, essentially, strings, simple data</a:t>
            </a:r>
          </a:p>
          <a:p>
            <a:pPr marL="457200" indent="-398463">
              <a:spcBef>
                <a:spcPts val="600"/>
              </a:spcBef>
              <a:spcAft>
                <a:spcPts val="1200"/>
              </a:spcAft>
            </a:pPr>
            <a:r>
              <a:rPr lang="en-US" dirty="0">
                <a:solidFill>
                  <a:srgbClr val="000000"/>
                </a:solidFill>
              </a:rPr>
              <a:t>NIEM wraps them in a complex type in order to apply some attributes needed for infrastructure</a:t>
            </a:r>
          </a:p>
          <a:p>
            <a:pPr marL="857250" lvl="1" indent="-398463">
              <a:spcBef>
                <a:spcPts val="600"/>
              </a:spcBef>
              <a:spcAft>
                <a:spcPts val="1200"/>
              </a:spcAft>
            </a:pPr>
            <a:r>
              <a:rPr lang="en-US" dirty="0">
                <a:solidFill>
                  <a:srgbClr val="000000"/>
                </a:solidFill>
              </a:rPr>
              <a:t>Which we will need in the next section…</a:t>
            </a:r>
          </a:p>
        </p:txBody>
      </p:sp>
    </p:spTree>
    <p:extLst>
      <p:ext uri="{BB962C8B-B14F-4D97-AF65-F5344CB8AC3E}">
        <p14:creationId xmlns:p14="http://schemas.microsoft.com/office/powerpoint/2010/main" val="3629490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Linking Things Together</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is relational in many senses</a:t>
            </a:r>
          </a:p>
          <a:p>
            <a:pPr marL="457200" indent="-398463">
              <a:spcBef>
                <a:spcPts val="600"/>
              </a:spcBef>
              <a:spcAft>
                <a:spcPts val="1200"/>
              </a:spcAft>
            </a:pPr>
            <a:r>
              <a:rPr lang="en-US" dirty="0">
                <a:solidFill>
                  <a:srgbClr val="000000"/>
                </a:solidFill>
              </a:rPr>
              <a:t>Objects can refer to each other across an XML hierarchy</a:t>
            </a:r>
          </a:p>
          <a:p>
            <a:pPr marL="457200" indent="-398463">
              <a:spcBef>
                <a:spcPts val="600"/>
              </a:spcBef>
              <a:spcAft>
                <a:spcPts val="1200"/>
              </a:spcAft>
            </a:pPr>
            <a:r>
              <a:rPr lang="en-US" dirty="0">
                <a:solidFill>
                  <a:srgbClr val="000000"/>
                </a:solidFill>
              </a:rPr>
              <a:t>Allows NIEM to represent real world, many-to-many relationships</a:t>
            </a:r>
          </a:p>
          <a:p>
            <a:pPr marL="457200" indent="-398463">
              <a:spcBef>
                <a:spcPts val="600"/>
              </a:spcBef>
              <a:spcAft>
                <a:spcPts val="1200"/>
              </a:spcAft>
            </a:pPr>
            <a:r>
              <a:rPr lang="en-US" dirty="0">
                <a:solidFill>
                  <a:srgbClr val="000000"/>
                </a:solidFill>
              </a:rPr>
              <a:t>“structures” namespace provides the infrastructure</a:t>
            </a:r>
          </a:p>
        </p:txBody>
      </p:sp>
    </p:spTree>
    <p:extLst>
      <p:ext uri="{BB962C8B-B14F-4D97-AF65-F5344CB8AC3E}">
        <p14:creationId xmlns:p14="http://schemas.microsoft.com/office/powerpoint/2010/main" val="1554251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Structural “Layers”</a:t>
            </a:r>
          </a:p>
        </p:txBody>
      </p:sp>
      <p:pic>
        <p:nvPicPr>
          <p:cNvPr id="7" name="Content Placeholder 6" descr="Graphical user interface&#10;&#10;Description automatically generated">
            <a:extLst>
              <a:ext uri="{FF2B5EF4-FFF2-40B4-BE49-F238E27FC236}">
                <a16:creationId xmlns:a16="http://schemas.microsoft.com/office/drawing/2014/main" id="{2DA4F31E-96B8-6D49-8CE1-ADC9F4FF05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514600" y="1045709"/>
            <a:ext cx="8189023" cy="5926591"/>
          </a:xfrm>
        </p:spPr>
      </p:pic>
    </p:spTree>
    <p:extLst>
      <p:ext uri="{BB962C8B-B14F-4D97-AF65-F5344CB8AC3E}">
        <p14:creationId xmlns:p14="http://schemas.microsoft.com/office/powerpoint/2010/main" val="199398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Referencing</a:t>
            </a:r>
          </a:p>
        </p:txBody>
      </p:sp>
      <p:sp>
        <p:nvSpPr>
          <p:cNvPr id="6" name="Content Placeholder 5"/>
          <p:cNvSpPr>
            <a:spLocks noGrp="1"/>
          </p:cNvSpPr>
          <p:nvPr>
            <p:ph sz="quarter" idx="11"/>
          </p:nvPr>
        </p:nvSpPr>
        <p:spPr>
          <a:xfrm>
            <a:off x="384710" y="1691976"/>
            <a:ext cx="10283291" cy="4150024"/>
          </a:xfrm>
        </p:spPr>
        <p:txBody>
          <a:bodyPr>
            <a:normAutofit fontScale="77500" lnSpcReduction="20000"/>
          </a:bodyPr>
          <a:lstStyle/>
          <a:p>
            <a:pPr marL="457200" indent="-398463">
              <a:spcBef>
                <a:spcPts val="600"/>
              </a:spcBef>
              <a:spcAft>
                <a:spcPts val="1200"/>
              </a:spcAft>
            </a:pPr>
            <a:r>
              <a:rPr lang="en-US" dirty="0">
                <a:solidFill>
                  <a:srgbClr val="000000"/>
                </a:solidFill>
              </a:rPr>
              <a:t>NIEM lets you assign unique IDs to object</a:t>
            </a:r>
          </a:p>
          <a:p>
            <a:pPr marL="457200" indent="-398463">
              <a:spcBef>
                <a:spcPts val="600"/>
              </a:spcBef>
              <a:spcAft>
                <a:spcPts val="1200"/>
              </a:spcAft>
            </a:pPr>
            <a:r>
              <a:rPr lang="en-US" dirty="0">
                <a:solidFill>
                  <a:srgbClr val="000000"/>
                </a:solidFill>
              </a:rPr>
              <a:t>Other objects can then link to those objects by referencing the ID</a:t>
            </a:r>
          </a:p>
          <a:p>
            <a:pPr marL="457200" indent="-398463">
              <a:spcBef>
                <a:spcPts val="600"/>
              </a:spcBef>
              <a:spcAft>
                <a:spcPts val="1200"/>
              </a:spcAft>
            </a:pPr>
            <a:r>
              <a:rPr lang="en-US" dirty="0">
                <a:solidFill>
                  <a:srgbClr val="000000"/>
                </a:solidFill>
              </a:rPr>
              <a:t>Everything in NIEM can have attributes for this:</a:t>
            </a:r>
          </a:p>
          <a:p>
            <a:pPr marL="857250" lvl="1" indent="-398463">
              <a:spcBef>
                <a:spcPts val="600"/>
              </a:spcBef>
              <a:spcAft>
                <a:spcPts val="1200"/>
              </a:spcAft>
            </a:pPr>
            <a:r>
              <a:rPr lang="en-US" dirty="0">
                <a:solidFill>
                  <a:srgbClr val="000000"/>
                </a:solidFill>
              </a:rPr>
              <a:t>id</a:t>
            </a:r>
          </a:p>
          <a:p>
            <a:pPr marL="857250" lvl="1" indent="-398463">
              <a:spcBef>
                <a:spcPts val="600"/>
              </a:spcBef>
              <a:spcAft>
                <a:spcPts val="1200"/>
              </a:spcAft>
            </a:pPr>
            <a:r>
              <a:rPr lang="en-US" dirty="0">
                <a:solidFill>
                  <a:srgbClr val="000000"/>
                </a:solidFill>
              </a:rPr>
              <a:t>ref</a:t>
            </a:r>
          </a:p>
          <a:p>
            <a:pPr marL="857250" lvl="1" indent="-398463">
              <a:spcBef>
                <a:spcPts val="600"/>
              </a:spcBef>
              <a:spcAft>
                <a:spcPts val="1200"/>
              </a:spcAft>
            </a:pPr>
            <a:r>
              <a:rPr lang="en-US" dirty="0">
                <a:solidFill>
                  <a:srgbClr val="000000"/>
                </a:solidFill>
              </a:rPr>
              <a:t>metadata</a:t>
            </a:r>
          </a:p>
          <a:p>
            <a:pPr marL="457200" indent="-398463">
              <a:spcBef>
                <a:spcPts val="600"/>
              </a:spcBef>
              <a:spcAft>
                <a:spcPts val="1200"/>
              </a:spcAft>
            </a:pPr>
            <a:r>
              <a:rPr lang="en-US" dirty="0">
                <a:solidFill>
                  <a:srgbClr val="000000"/>
                </a:solidFill>
              </a:rPr>
              <a:t>These leverage built-in XML Schema attributes ID, IDREF, and IDREFS</a:t>
            </a:r>
          </a:p>
        </p:txBody>
      </p:sp>
    </p:spTree>
    <p:extLst>
      <p:ext uri="{BB962C8B-B14F-4D97-AF65-F5344CB8AC3E}">
        <p14:creationId xmlns:p14="http://schemas.microsoft.com/office/powerpoint/2010/main" val="4104777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Associations link objects together</a:t>
            </a:r>
          </a:p>
          <a:p>
            <a:pPr marL="857250" lvl="1" indent="-398463">
              <a:spcBef>
                <a:spcPts val="600"/>
              </a:spcBef>
              <a:spcAft>
                <a:spcPts val="1200"/>
              </a:spcAft>
            </a:pPr>
            <a:r>
              <a:rPr lang="en-US" dirty="0">
                <a:solidFill>
                  <a:srgbClr val="000000"/>
                </a:solidFill>
              </a:rPr>
              <a:t>Associations reference the associated objects</a:t>
            </a:r>
          </a:p>
          <a:p>
            <a:pPr marL="857250" lvl="1" indent="-398463">
              <a:spcBef>
                <a:spcPts val="600"/>
              </a:spcBef>
              <a:spcAft>
                <a:spcPts val="1200"/>
              </a:spcAft>
            </a:pPr>
            <a:r>
              <a:rPr lang="en-US" dirty="0">
                <a:solidFill>
                  <a:srgbClr val="000000"/>
                </a:solidFill>
              </a:rPr>
              <a:t>Can link to multiple objects</a:t>
            </a:r>
          </a:p>
          <a:p>
            <a:pPr marL="857250" lvl="1" indent="-398463">
              <a:spcBef>
                <a:spcPts val="600"/>
              </a:spcBef>
              <a:spcAft>
                <a:spcPts val="1200"/>
              </a:spcAft>
            </a:pPr>
            <a:r>
              <a:rPr lang="en-US" dirty="0">
                <a:solidFill>
                  <a:srgbClr val="000000"/>
                </a:solidFill>
              </a:rPr>
              <a:t>Can thus form many-to-many relationships between them</a:t>
            </a:r>
          </a:p>
          <a:p>
            <a:pPr marL="457200" indent="-398463">
              <a:spcBef>
                <a:spcPts val="600"/>
              </a:spcBef>
              <a:spcAft>
                <a:spcPts val="1200"/>
              </a:spcAft>
            </a:pPr>
            <a:r>
              <a:rPr lang="en-US" dirty="0">
                <a:solidFill>
                  <a:srgbClr val="000000"/>
                </a:solidFill>
              </a:rPr>
              <a:t>Associations also hold information about the association itself</a:t>
            </a:r>
          </a:p>
          <a:p>
            <a:pPr marL="857250" lvl="1" indent="-398463">
              <a:spcBef>
                <a:spcPts val="600"/>
              </a:spcBef>
              <a:spcAft>
                <a:spcPts val="1200"/>
              </a:spcAft>
            </a:pPr>
            <a:r>
              <a:rPr lang="en-US" dirty="0">
                <a:solidFill>
                  <a:srgbClr val="000000"/>
                </a:solidFill>
              </a:rPr>
              <a:t>Date or Date Range is a common example</a:t>
            </a:r>
          </a:p>
          <a:p>
            <a:pPr marL="457200" indent="-398463">
              <a:spcBef>
                <a:spcPts val="600"/>
              </a:spcBef>
              <a:spcAft>
                <a:spcPts val="1200"/>
              </a:spcAft>
            </a:pPr>
            <a:r>
              <a:rPr lang="en-US" dirty="0">
                <a:solidFill>
                  <a:srgbClr val="000000"/>
                </a:solidFill>
              </a:rPr>
              <a:t>Associations can also just include them, if applicable</a:t>
            </a:r>
          </a:p>
        </p:txBody>
      </p:sp>
    </p:spTree>
    <p:extLst>
      <p:ext uri="{BB962C8B-B14F-4D97-AF65-F5344CB8AC3E}">
        <p14:creationId xmlns:p14="http://schemas.microsoft.com/office/powerpoint/2010/main" val="3369038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Modeling some objects as specialized things gets complicated</a:t>
            </a:r>
          </a:p>
          <a:p>
            <a:pPr marL="457200" indent="-398463">
              <a:spcBef>
                <a:spcPts val="600"/>
              </a:spcBef>
              <a:spcAft>
                <a:spcPts val="1200"/>
              </a:spcAft>
            </a:pPr>
            <a:r>
              <a:rPr lang="en-US" dirty="0">
                <a:solidFill>
                  <a:srgbClr val="000000"/>
                </a:solidFill>
              </a:rPr>
              <a:t>Roles are roles that objects play</a:t>
            </a:r>
          </a:p>
          <a:p>
            <a:pPr marL="457200" indent="-398463">
              <a:spcBef>
                <a:spcPts val="600"/>
              </a:spcBef>
              <a:spcAft>
                <a:spcPts val="1200"/>
              </a:spcAft>
            </a:pPr>
            <a:r>
              <a:rPr lang="en-US" dirty="0">
                <a:solidFill>
                  <a:srgbClr val="000000"/>
                </a:solidFill>
              </a:rPr>
              <a:t>Roles reference the objects playing the role</a:t>
            </a:r>
          </a:p>
          <a:p>
            <a:pPr marL="857250" lvl="1" indent="-398463">
              <a:spcBef>
                <a:spcPts val="600"/>
              </a:spcBef>
              <a:spcAft>
                <a:spcPts val="1200"/>
              </a:spcAft>
            </a:pPr>
            <a:r>
              <a:rPr lang="en-US" dirty="0">
                <a:solidFill>
                  <a:srgbClr val="000000"/>
                </a:solidFill>
              </a:rPr>
              <a:t>Objects can thus play multiple roles</a:t>
            </a:r>
          </a:p>
          <a:p>
            <a:pPr marL="457200" indent="-398463">
              <a:spcBef>
                <a:spcPts val="600"/>
              </a:spcBef>
              <a:spcAft>
                <a:spcPts val="1200"/>
              </a:spcAft>
            </a:pPr>
            <a:r>
              <a:rPr lang="en-US" dirty="0">
                <a:solidFill>
                  <a:srgbClr val="000000"/>
                </a:solidFill>
              </a:rPr>
              <a:t>Roles can also just include the object playing the role</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28300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Metadata is data about data</a:t>
            </a:r>
          </a:p>
          <a:p>
            <a:pPr marL="457200" indent="-398463">
              <a:spcBef>
                <a:spcPts val="600"/>
              </a:spcBef>
              <a:spcAft>
                <a:spcPts val="1200"/>
              </a:spcAft>
            </a:pPr>
            <a:r>
              <a:rPr lang="en-US" dirty="0">
                <a:solidFill>
                  <a:srgbClr val="000000"/>
                </a:solidFill>
              </a:rPr>
              <a:t>Objects reference the metadata objects that apply to them</a:t>
            </a:r>
          </a:p>
          <a:p>
            <a:pPr marL="457200" indent="-398463">
              <a:spcBef>
                <a:spcPts val="600"/>
              </a:spcBef>
              <a:spcAft>
                <a:spcPts val="1200"/>
              </a:spcAft>
            </a:pPr>
            <a:r>
              <a:rPr lang="en-US" dirty="0">
                <a:solidFill>
                  <a:srgbClr val="000000"/>
                </a:solidFill>
              </a:rPr>
              <a:t>An objects can reference more than one metadata object</a:t>
            </a:r>
          </a:p>
          <a:p>
            <a:pPr marL="457200" indent="-398463">
              <a:spcBef>
                <a:spcPts val="600"/>
              </a:spcBef>
              <a:spcAft>
                <a:spcPts val="1200"/>
              </a:spcAft>
            </a:pPr>
            <a:r>
              <a:rPr lang="en-US" dirty="0">
                <a:solidFill>
                  <a:srgbClr val="000000"/>
                </a:solidFill>
              </a:rPr>
              <a:t>More than one object can reference the same metadata object</a:t>
            </a:r>
          </a:p>
        </p:txBody>
      </p:sp>
    </p:spTree>
    <p:extLst>
      <p:ext uri="{BB962C8B-B14F-4D97-AF65-F5344CB8AC3E}">
        <p14:creationId xmlns:p14="http://schemas.microsoft.com/office/powerpoint/2010/main" val="160739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Mapping</a:t>
            </a:r>
          </a:p>
          <a:p>
            <a:pPr marL="1257300" lvl="2" indent="-398463">
              <a:spcBef>
                <a:spcPts val="600"/>
              </a:spcBef>
              <a:spcAft>
                <a:spcPts val="1200"/>
              </a:spcAft>
            </a:pPr>
            <a:r>
              <a:rPr lang="en-US" dirty="0">
                <a:solidFill>
                  <a:srgbClr val="000000"/>
                </a:solidFill>
              </a:rPr>
              <a:t>Intro to Mapping</a:t>
            </a:r>
          </a:p>
          <a:p>
            <a:pPr marL="1257300" lvl="2" indent="-398463">
              <a:spcBef>
                <a:spcPts val="600"/>
              </a:spcBef>
              <a:spcAft>
                <a:spcPts val="1200"/>
              </a:spcAft>
            </a:pPr>
            <a:r>
              <a:rPr lang="en-US" dirty="0">
                <a:solidFill>
                  <a:srgbClr val="000000"/>
                </a:solidFill>
              </a:rPr>
              <a:t>Mapping to Existing Objects</a:t>
            </a:r>
          </a:p>
          <a:p>
            <a:pPr marL="1257300" lvl="2" indent="-398463">
              <a:spcBef>
                <a:spcPts val="600"/>
              </a:spcBef>
              <a:spcAft>
                <a:spcPts val="1200"/>
              </a:spcAft>
            </a:pPr>
            <a:r>
              <a:rPr lang="en-US" dirty="0">
                <a:solidFill>
                  <a:srgbClr val="000000"/>
                </a:solidFill>
              </a:rPr>
              <a:t>Creating New Objects</a:t>
            </a:r>
          </a:p>
          <a:p>
            <a:pPr marL="1257300" lvl="2" indent="-398463">
              <a:spcBef>
                <a:spcPts val="600"/>
              </a:spcBef>
              <a:spcAft>
                <a:spcPts val="1200"/>
              </a:spcAft>
            </a:pPr>
            <a:r>
              <a:rPr lang="en-US" dirty="0">
                <a:solidFill>
                  <a:srgbClr val="000000"/>
                </a:solidFill>
              </a:rPr>
              <a:t>External Standards</a:t>
            </a:r>
          </a:p>
        </p:txBody>
      </p:sp>
    </p:spTree>
    <p:extLst>
      <p:ext uri="{BB962C8B-B14F-4D97-AF65-F5344CB8AC3E}">
        <p14:creationId xmlns:p14="http://schemas.microsoft.com/office/powerpoint/2010/main" val="402362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Data																	Metadata</a:t>
            </a:r>
          </a:p>
        </p:txBody>
      </p:sp>
      <p:sp>
        <p:nvSpPr>
          <p:cNvPr id="6" name="Content Placeholder 5"/>
          <p:cNvSpPr>
            <a:spLocks noGrp="1"/>
          </p:cNvSpPr>
          <p:nvPr>
            <p:ph sz="quarter" idx="11"/>
          </p:nvPr>
        </p:nvSpPr>
        <p:spPr>
          <a:xfrm>
            <a:off x="324386" y="1361168"/>
            <a:ext cx="2875478" cy="4503985"/>
          </a:xfrm>
        </p:spPr>
        <p:txBody>
          <a:bodyPr>
            <a:normAutofit/>
          </a:bodyPr>
          <a:lstStyle/>
          <a:p>
            <a:pPr marL="457200" indent="-398463">
              <a:spcBef>
                <a:spcPts val="600"/>
              </a:spcBef>
              <a:spcAft>
                <a:spcPts val="1200"/>
              </a:spcAft>
            </a:pPr>
            <a:r>
              <a:rPr lang="en-US" dirty="0">
                <a:solidFill>
                  <a:srgbClr val="000000"/>
                </a:solidFill>
              </a:rPr>
              <a:t>Name:</a:t>
            </a:r>
            <a:br>
              <a:rPr lang="en-US" dirty="0">
                <a:solidFill>
                  <a:srgbClr val="000000"/>
                </a:solidFill>
              </a:rPr>
            </a:br>
            <a:r>
              <a:rPr lang="en-US" dirty="0">
                <a:solidFill>
                  <a:srgbClr val="000000"/>
                </a:solidFill>
              </a:rPr>
              <a:t>Jett</a:t>
            </a:r>
          </a:p>
          <a:p>
            <a:pPr marL="457200" indent="-398463">
              <a:spcBef>
                <a:spcPts val="600"/>
              </a:spcBef>
              <a:spcAft>
                <a:spcPts val="1200"/>
              </a:spcAft>
            </a:pPr>
            <a:r>
              <a:rPr lang="en-US" dirty="0">
                <a:solidFill>
                  <a:srgbClr val="000000"/>
                </a:solidFill>
              </a:rPr>
              <a:t>Sex:</a:t>
            </a:r>
            <a:br>
              <a:rPr lang="en-US" dirty="0">
                <a:solidFill>
                  <a:srgbClr val="000000"/>
                </a:solidFill>
              </a:rPr>
            </a:br>
            <a:r>
              <a:rPr lang="en-US" dirty="0">
                <a:solidFill>
                  <a:srgbClr val="000000"/>
                </a:solidFill>
              </a:rPr>
              <a:t>Female</a:t>
            </a:r>
          </a:p>
          <a:p>
            <a:pPr marL="457200" indent="-398463">
              <a:spcBef>
                <a:spcPts val="600"/>
              </a:spcBef>
              <a:spcAft>
                <a:spcPts val="1200"/>
              </a:spcAft>
            </a:pPr>
            <a:r>
              <a:rPr lang="en-US" dirty="0">
                <a:solidFill>
                  <a:srgbClr val="000000"/>
                </a:solidFill>
              </a:rPr>
              <a:t>Weight:</a:t>
            </a:r>
            <a:br>
              <a:rPr lang="en-US" dirty="0">
                <a:solidFill>
                  <a:srgbClr val="000000"/>
                </a:solidFill>
              </a:rPr>
            </a:br>
            <a:r>
              <a:rPr lang="en-US" dirty="0">
                <a:solidFill>
                  <a:srgbClr val="000000"/>
                </a:solidFill>
              </a:rPr>
              <a:t>8 pounds</a:t>
            </a:r>
          </a:p>
        </p:txBody>
      </p:sp>
      <p:sp>
        <p:nvSpPr>
          <p:cNvPr id="4" name="Content Placeholder 5">
            <a:extLst>
              <a:ext uri="{FF2B5EF4-FFF2-40B4-BE49-F238E27FC236}">
                <a16:creationId xmlns:a16="http://schemas.microsoft.com/office/drawing/2014/main" id="{2999839B-8F91-5348-8B9A-4A7354459EE0}"/>
              </a:ext>
            </a:extLst>
          </p:cNvPr>
          <p:cNvSpPr txBox="1">
            <a:spLocks/>
          </p:cNvSpPr>
          <p:nvPr/>
        </p:nvSpPr>
        <p:spPr>
          <a:xfrm>
            <a:off x="8895030" y="1177007"/>
            <a:ext cx="3069689" cy="45039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8463">
              <a:spcBef>
                <a:spcPts val="600"/>
              </a:spcBef>
              <a:spcAft>
                <a:spcPts val="1200"/>
              </a:spcAft>
            </a:pPr>
            <a:r>
              <a:rPr lang="en-US" dirty="0">
                <a:solidFill>
                  <a:srgbClr val="000000"/>
                </a:solidFill>
              </a:rPr>
              <a:t>Reporting Organization:</a:t>
            </a:r>
            <a:br>
              <a:rPr lang="en-US" dirty="0">
                <a:solidFill>
                  <a:srgbClr val="000000"/>
                </a:solidFill>
              </a:rPr>
            </a:br>
            <a:r>
              <a:rPr lang="en-US" dirty="0">
                <a:solidFill>
                  <a:srgbClr val="000000"/>
                </a:solidFill>
              </a:rPr>
              <a:t>Godspeed Animal Care</a:t>
            </a:r>
          </a:p>
          <a:p>
            <a:pPr marL="457200" indent="-398463">
              <a:spcBef>
                <a:spcPts val="600"/>
              </a:spcBef>
              <a:spcAft>
                <a:spcPts val="1200"/>
              </a:spcAft>
            </a:pPr>
            <a:r>
              <a:rPr lang="en-US" dirty="0">
                <a:solidFill>
                  <a:srgbClr val="000000"/>
                </a:solidFill>
              </a:rPr>
              <a:t>Reporting Person:</a:t>
            </a:r>
            <a:br>
              <a:rPr lang="en-US" dirty="0">
                <a:solidFill>
                  <a:srgbClr val="000000"/>
                </a:solidFill>
              </a:rPr>
            </a:br>
            <a:r>
              <a:rPr lang="en-US" dirty="0">
                <a:solidFill>
                  <a:srgbClr val="000000"/>
                </a:solidFill>
              </a:rPr>
              <a:t>Dr. Shiller</a:t>
            </a:r>
          </a:p>
          <a:p>
            <a:pPr marL="457200" indent="-398463">
              <a:spcBef>
                <a:spcPts val="600"/>
              </a:spcBef>
              <a:spcAft>
                <a:spcPts val="1200"/>
              </a:spcAft>
            </a:pPr>
            <a:r>
              <a:rPr lang="en-US" dirty="0">
                <a:solidFill>
                  <a:srgbClr val="000000"/>
                </a:solidFill>
              </a:rPr>
              <a:t>Reported Date</a:t>
            </a:r>
            <a:r>
              <a:rPr lang="en-US" dirty="0">
                <a:solidFill>
                  <a:srgbClr val="000000"/>
                </a:solidFill>
                <a:sym typeface="Wingdings" pitchFamily="2" charset="2"/>
              </a:rPr>
              <a:t>:</a:t>
            </a:r>
            <a:br>
              <a:rPr lang="en-US" dirty="0">
                <a:solidFill>
                  <a:srgbClr val="000000"/>
                </a:solidFill>
                <a:sym typeface="Wingdings" pitchFamily="2" charset="2"/>
              </a:rPr>
            </a:br>
            <a:r>
              <a:rPr lang="en-US" dirty="0">
                <a:solidFill>
                  <a:srgbClr val="000000"/>
                </a:solidFill>
              </a:rPr>
              <a:t>2019-12-13</a:t>
            </a:r>
          </a:p>
          <a:p>
            <a:pPr marL="457200" indent="-398463">
              <a:spcBef>
                <a:spcPts val="600"/>
              </a:spcBef>
              <a:spcAft>
                <a:spcPts val="1200"/>
              </a:spcAft>
            </a:pPr>
            <a:r>
              <a:rPr lang="en-US" dirty="0">
                <a:solidFill>
                  <a:srgbClr val="000000"/>
                </a:solidFill>
              </a:rPr>
              <a:t>Last Verified Date:</a:t>
            </a:r>
            <a:br>
              <a:rPr lang="en-US" dirty="0">
                <a:solidFill>
                  <a:srgbClr val="000000"/>
                </a:solidFill>
              </a:rPr>
            </a:br>
            <a:r>
              <a:rPr lang="en-US" dirty="0">
                <a:solidFill>
                  <a:srgbClr val="000000"/>
                </a:solidFill>
              </a:rPr>
              <a:t>2021-06-10</a:t>
            </a:r>
          </a:p>
        </p:txBody>
      </p:sp>
      <p:pic>
        <p:nvPicPr>
          <p:cNvPr id="5" name="Picture 4" descr="A black cat lying on a red surface&#10;&#10;Description automatically generated with medium confidence">
            <a:extLst>
              <a:ext uri="{FF2B5EF4-FFF2-40B4-BE49-F238E27FC236}">
                <a16:creationId xmlns:a16="http://schemas.microsoft.com/office/drawing/2014/main" id="{2643AED9-3885-924C-AA74-1EBE98FFE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213648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Easy to apply same metadata to many objects</a:t>
            </a:r>
          </a:p>
          <a:p>
            <a:pPr marL="457200" indent="-398463">
              <a:spcBef>
                <a:spcPts val="600"/>
              </a:spcBef>
              <a:spcAft>
                <a:spcPts val="1200"/>
              </a:spcAft>
            </a:pPr>
            <a:r>
              <a:rPr lang="en-US" dirty="0">
                <a:solidFill>
                  <a:srgbClr val="000000"/>
                </a:solidFill>
              </a:rPr>
              <a:t>Can result in messy many-to-many relationships</a:t>
            </a:r>
          </a:p>
          <a:p>
            <a:pPr marL="457200" indent="-398463">
              <a:spcBef>
                <a:spcPts val="600"/>
              </a:spcBef>
              <a:spcAft>
                <a:spcPts val="1200"/>
              </a:spcAft>
            </a:pPr>
            <a:r>
              <a:rPr lang="en-US" dirty="0">
                <a:solidFill>
                  <a:srgbClr val="000000"/>
                </a:solidFill>
              </a:rPr>
              <a:t>Powerful, but can be difficult to implement</a:t>
            </a:r>
          </a:p>
        </p:txBody>
      </p:sp>
    </p:spTree>
    <p:extLst>
      <p:ext uri="{BB962C8B-B14F-4D97-AF65-F5344CB8AC3E}">
        <p14:creationId xmlns:p14="http://schemas.microsoft.com/office/powerpoint/2010/main" val="366764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Combining Domains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Sometimes you just want to add properties from other domains to an object </a:t>
            </a:r>
            <a:r>
              <a:rPr lang="en-US" i="1" dirty="0">
                <a:solidFill>
                  <a:srgbClr val="000000"/>
                </a:solidFill>
              </a:rPr>
              <a:t>without</a:t>
            </a:r>
            <a:r>
              <a:rPr lang="en-US" dirty="0">
                <a:solidFill>
                  <a:srgbClr val="000000"/>
                </a:solidFill>
              </a:rPr>
              <a:t> making a special kind of thing</a:t>
            </a:r>
          </a:p>
          <a:p>
            <a:pPr marL="457200" indent="-398463">
              <a:spcBef>
                <a:spcPts val="600"/>
              </a:spcBef>
              <a:spcAft>
                <a:spcPts val="1200"/>
              </a:spcAft>
            </a:pPr>
            <a:r>
              <a:rPr lang="en-US" dirty="0">
                <a:solidFill>
                  <a:srgbClr val="000000"/>
                </a:solidFill>
              </a:rPr>
              <a:t>Augmentations are bags of stuff</a:t>
            </a:r>
          </a:p>
          <a:p>
            <a:pPr marL="457200" indent="-398463">
              <a:spcBef>
                <a:spcPts val="600"/>
              </a:spcBef>
              <a:spcAft>
                <a:spcPts val="1200"/>
              </a:spcAft>
            </a:pPr>
            <a:r>
              <a:rPr lang="en-US" dirty="0">
                <a:solidFill>
                  <a:srgbClr val="000000"/>
                </a:solidFill>
              </a:rPr>
              <a:t>Augmentation Points are hooks onto which to hang the bags of stuff</a:t>
            </a:r>
          </a:p>
          <a:p>
            <a:pPr marL="457200" indent="-398463">
              <a:spcBef>
                <a:spcPts val="600"/>
              </a:spcBef>
              <a:spcAft>
                <a:spcPts val="1200"/>
              </a:spcAft>
            </a:pPr>
            <a:r>
              <a:rPr lang="en-US" dirty="0">
                <a:solidFill>
                  <a:srgbClr val="000000"/>
                </a:solidFill>
              </a:rPr>
              <a:t>Augmentations are an easy way to extend objects to meet your exchange needs</a:t>
            </a:r>
          </a:p>
        </p:txBody>
      </p:sp>
    </p:spTree>
    <p:extLst>
      <p:ext uri="{BB962C8B-B14F-4D97-AF65-F5344CB8AC3E}">
        <p14:creationId xmlns:p14="http://schemas.microsoft.com/office/powerpoint/2010/main" val="3478755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Title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1862840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Title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3016358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Title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2677423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Title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2227944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384710" y="1108363"/>
            <a:ext cx="10283291" cy="4918363"/>
          </a:xfrm>
        </p:spPr>
        <p:txBody>
          <a:bodyPr>
            <a:normAutofit fontScale="92500" lnSpcReduction="10000"/>
          </a:bodyPr>
          <a:lstStyle/>
          <a:p>
            <a:pPr marL="457200"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err="1">
                <a:solidFill>
                  <a:srgbClr val="000000"/>
                </a:solidFill>
              </a:rPr>
              <a:t>tools.niem.gov</a:t>
            </a:r>
            <a:r>
              <a:rPr lang="en-US" dirty="0">
                <a:solidFill>
                  <a:srgbClr val="000000"/>
                </a:solidFill>
              </a:rPr>
              <a:t>/</a:t>
            </a:r>
            <a:r>
              <a:rPr lang="en-US" dirty="0" err="1">
                <a:solidFill>
                  <a:srgbClr val="000000"/>
                </a:solidFill>
              </a:rPr>
              <a:t>niemtools</a:t>
            </a:r>
            <a:r>
              <a:rPr lang="en-US" dirty="0">
                <a:solidFill>
                  <a:srgbClr val="000000"/>
                </a:solidFill>
              </a:rPr>
              <a:t>/</a:t>
            </a:r>
            <a:r>
              <a:rPr lang="en-US" dirty="0" err="1">
                <a:solidFill>
                  <a:srgbClr val="000000"/>
                </a:solidFill>
              </a:rPr>
              <a:t>ssgt</a:t>
            </a:r>
            <a:r>
              <a:rPr lang="en-US" dirty="0">
                <a:solidFill>
                  <a:srgbClr val="000000"/>
                </a:solidFill>
              </a:rPr>
              <a:t>/</a:t>
            </a:r>
            <a:r>
              <a:rPr lang="en-US" dirty="0" err="1">
                <a:solidFill>
                  <a:srgbClr val="000000"/>
                </a:solidFill>
              </a:rPr>
              <a:t>index.iepd</a:t>
            </a:r>
            <a:endParaRPr lang="en-US" dirty="0">
              <a:solidFill>
                <a:srgbClr val="000000"/>
              </a:solidFill>
            </a:endParaRPr>
          </a:p>
          <a:p>
            <a:pPr marL="457200" indent="-398463">
              <a:spcBef>
                <a:spcPts val="600"/>
              </a:spcBef>
              <a:spcAft>
                <a:spcPts val="1200"/>
              </a:spcAft>
            </a:pPr>
            <a:r>
              <a:rPr lang="en-US" dirty="0">
                <a:solidFill>
                  <a:srgbClr val="000000"/>
                </a:solidFill>
              </a:rPr>
              <a:t>MEP Builder (coming soon)</a:t>
            </a:r>
          </a:p>
          <a:p>
            <a:pPr marL="457200"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niem5.org</a:t>
            </a:r>
          </a:p>
          <a:p>
            <a:pPr marL="457200" indent="-398463">
              <a:spcBef>
                <a:spcPts val="600"/>
              </a:spcBef>
              <a:spcAft>
                <a:spcPts val="1200"/>
              </a:spcAft>
            </a:pPr>
            <a:r>
              <a:rPr lang="en-US" dirty="0" err="1">
                <a:solidFill>
                  <a:srgbClr val="000000"/>
                </a:solidFill>
              </a:rPr>
              <a:t>oXygen</a:t>
            </a:r>
            <a:r>
              <a:rPr lang="en-US" dirty="0">
                <a:solidFill>
                  <a:srgbClr val="000000"/>
                </a:solidFill>
              </a:rPr>
              <a:t> Snippets</a:t>
            </a:r>
          </a:p>
          <a:p>
            <a:pPr marL="857250" lvl="1" indent="-398463">
              <a:spcBef>
                <a:spcPts val="600"/>
              </a:spcBef>
              <a:spcAft>
                <a:spcPts val="1200"/>
              </a:spcAft>
            </a:pPr>
            <a:r>
              <a:rPr lang="en-US" dirty="0" err="1">
                <a:solidFill>
                  <a:srgbClr val="000000"/>
                </a:solidFill>
              </a:rPr>
              <a:t>niem.github.io</a:t>
            </a:r>
            <a:r>
              <a:rPr lang="en-US" dirty="0">
                <a:solidFill>
                  <a:srgbClr val="000000"/>
                </a:solidFill>
              </a:rPr>
              <a:t>/reference/tools/oxygen/snippets/</a:t>
            </a:r>
          </a:p>
          <a:p>
            <a:pPr marL="457200" indent="-398463">
              <a:spcBef>
                <a:spcPts val="600"/>
              </a:spcBef>
              <a:spcAft>
                <a:spcPts val="1200"/>
              </a:spcAft>
            </a:pPr>
            <a:r>
              <a:rPr lang="en-US" dirty="0">
                <a:solidFill>
                  <a:srgbClr val="000000"/>
                </a:solidFill>
              </a:rPr>
              <a:t>Mapping Spreadsheet Linter / Schema Generator</a:t>
            </a:r>
          </a:p>
        </p:txBody>
      </p:sp>
    </p:spTree>
    <p:extLst>
      <p:ext uri="{BB962C8B-B14F-4D97-AF65-F5344CB8AC3E}">
        <p14:creationId xmlns:p14="http://schemas.microsoft.com/office/powerpoint/2010/main" val="3343526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Documentation</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Releases</a:t>
            </a:r>
          </a:p>
          <a:p>
            <a:pPr marL="457200" indent="-398463">
              <a:spcBef>
                <a:spcPts val="600"/>
              </a:spcBef>
              <a:spcAft>
                <a:spcPts val="1200"/>
              </a:spcAft>
            </a:pPr>
            <a:r>
              <a:rPr lang="en-US" dirty="0">
                <a:solidFill>
                  <a:srgbClr val="000000"/>
                </a:solidFill>
              </a:rPr>
              <a:t>NIEM Specifications</a:t>
            </a:r>
          </a:p>
        </p:txBody>
      </p:sp>
    </p:spTree>
    <p:extLst>
      <p:ext uri="{BB962C8B-B14F-4D97-AF65-F5344CB8AC3E}">
        <p14:creationId xmlns:p14="http://schemas.microsoft.com/office/powerpoint/2010/main" val="3026630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Why NIEM?</a:t>
            </a:r>
          </a:p>
        </p:txBody>
      </p:sp>
      <p:sp>
        <p:nvSpPr>
          <p:cNvPr id="3" name="Content Placeholder 2"/>
          <p:cNvSpPr>
            <a:spLocks noGrp="1"/>
          </p:cNvSpPr>
          <p:nvPr>
            <p:ph sz="quarter" idx="11"/>
          </p:nvPr>
        </p:nvSpPr>
        <p:spPr>
          <a:xfrm>
            <a:off x="698620" y="793954"/>
            <a:ext cx="10437341" cy="4653618"/>
          </a:xfrm>
        </p:spPr>
        <p:txBody>
          <a:bodyPr vert="horz" lIns="91440" tIns="45720" rIns="91440" bIns="45720" rtlCol="0">
            <a:normAutofit/>
          </a:bodyPr>
          <a:lstStyle/>
          <a:p>
            <a:pPr marL="457200" indent="-341313">
              <a:lnSpc>
                <a:spcPct val="120000"/>
              </a:lnSpc>
            </a:pPr>
            <a:r>
              <a:rPr lang="en-US" sz="2800" dirty="0">
                <a:solidFill>
                  <a:schemeClr val="bg2">
                    <a:lumMod val="10000"/>
                  </a:schemeClr>
                </a:solidFill>
              </a:rPr>
              <a:t>Your mission depends on sharing of data</a:t>
            </a:r>
          </a:p>
          <a:p>
            <a:pPr lvl="1"/>
            <a:r>
              <a:rPr lang="en-US" sz="2400" dirty="0">
                <a:solidFill>
                  <a:schemeClr val="bg2">
                    <a:lumMod val="10000"/>
                  </a:schemeClr>
                </a:solidFill>
              </a:rPr>
              <a:t>Within and across your community</a:t>
            </a:r>
          </a:p>
          <a:p>
            <a:pPr lvl="1"/>
            <a:r>
              <a:rPr lang="en-US" sz="2400" dirty="0">
                <a:solidFill>
                  <a:schemeClr val="bg2">
                    <a:lumMod val="10000"/>
                  </a:schemeClr>
                </a:solidFill>
              </a:rPr>
              <a:t>With Federal, State, Local, Tribal partners</a:t>
            </a:r>
          </a:p>
          <a:p>
            <a:pPr lvl="1"/>
            <a:r>
              <a:rPr lang="en-US" sz="2400" dirty="0">
                <a:solidFill>
                  <a:schemeClr val="bg2">
                    <a:lumMod val="10000"/>
                  </a:schemeClr>
                </a:solidFill>
              </a:rPr>
              <a:t>With International partners</a:t>
            </a:r>
          </a:p>
          <a:p>
            <a:pPr lvl="1"/>
            <a:r>
              <a:rPr lang="en-US" sz="2400" dirty="0">
                <a:solidFill>
                  <a:schemeClr val="bg2">
                    <a:lumMod val="10000"/>
                  </a:schemeClr>
                </a:solidFill>
              </a:rPr>
              <a:t>With Industry partners</a:t>
            </a:r>
          </a:p>
          <a:p>
            <a:pPr marL="457200" indent="-341313">
              <a:lnSpc>
                <a:spcPct val="120000"/>
              </a:lnSpc>
            </a:pPr>
            <a:endParaRPr lang="en-US" sz="2400" dirty="0">
              <a:solidFill>
                <a:schemeClr val="bg2">
                  <a:lumMod val="10000"/>
                </a:schemeClr>
              </a:solidFill>
            </a:endParaRPr>
          </a:p>
        </p:txBody>
      </p:sp>
      <p:sp>
        <p:nvSpPr>
          <p:cNvPr id="5" name="TextBox 4">
            <a:extLst>
              <a:ext uri="{FF2B5EF4-FFF2-40B4-BE49-F238E27FC236}">
                <a16:creationId xmlns:a16="http://schemas.microsoft.com/office/drawing/2014/main" id="{E0CB86DB-2444-42BD-A0A8-97A40E751D3F}"/>
              </a:ext>
            </a:extLst>
          </p:cNvPr>
          <p:cNvSpPr txBox="1"/>
          <p:nvPr/>
        </p:nvSpPr>
        <p:spPr>
          <a:xfrm>
            <a:off x="1233616" y="4588935"/>
            <a:ext cx="9724767" cy="1059008"/>
          </a:xfrm>
          <a:prstGeom prst="rect">
            <a:avLst/>
          </a:prstGeom>
          <a:solidFill>
            <a:schemeClr val="tx2">
              <a:lumMod val="60000"/>
              <a:lumOff val="40000"/>
            </a:schemeClr>
          </a:solidFill>
        </p:spPr>
        <p:txBody>
          <a:bodyPr wrap="square">
            <a:spAutoFit/>
          </a:bodyPr>
          <a:lstStyle/>
          <a:p>
            <a:pPr marL="457200" marR="0" lvl="0" indent="-341313"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Many LE </a:t>
            </a:r>
            <a:r>
              <a:rPr lang="en-US" dirty="0">
                <a:solidFill>
                  <a:prstClr val="white"/>
                </a:solidFill>
                <a:latin typeface="Arial"/>
              </a:rPr>
              <a:t>s</a:t>
            </a:r>
            <a:r>
              <a:rPr kumimoji="0" lang="en-US" sz="1800" b="0" i="0" u="none" strike="noStrike" kern="1200" cap="none" spc="0" normalizeH="0" baseline="0" noProof="0" dirty="0" err="1">
                <a:ln>
                  <a:noFill/>
                </a:ln>
                <a:solidFill>
                  <a:prstClr val="white"/>
                </a:solidFill>
                <a:effectLst/>
                <a:uLnTx/>
                <a:uFillTx/>
                <a:latin typeface="Arial"/>
                <a:ea typeface="+mn-ea"/>
                <a:cs typeface="+mn-cs"/>
              </a:rPr>
              <a:t>takeholders</a:t>
            </a:r>
            <a:r>
              <a:rPr kumimoji="0" lang="en-US" sz="1800" b="0" i="0" u="none" strike="noStrike" kern="1200" cap="none" spc="0" normalizeH="0" baseline="0" noProof="0" dirty="0">
                <a:ln>
                  <a:noFill/>
                </a:ln>
                <a:solidFill>
                  <a:prstClr val="white"/>
                </a:solidFill>
                <a:effectLst/>
                <a:uLnTx/>
                <a:uFillTx/>
                <a:latin typeface="Arial"/>
                <a:ea typeface="+mn-ea"/>
                <a:cs typeface="+mn-cs"/>
              </a:rPr>
              <a:t> are using NIEM, to include but not limited to: </a:t>
            </a:r>
          </a:p>
          <a:p>
            <a:pPr marL="457200" lvl="0" indent="-341313" algn="ctr">
              <a:lnSpc>
                <a:spcPct val="120000"/>
              </a:lnSpc>
            </a:pPr>
            <a:r>
              <a:rPr kumimoji="0" lang="en-US" sz="1800" b="0" i="0" u="none" strike="noStrike" kern="1200" cap="none" spc="0" normalizeH="0" baseline="0" noProof="0" dirty="0">
                <a:ln>
                  <a:noFill/>
                </a:ln>
                <a:solidFill>
                  <a:prstClr val="white"/>
                </a:solidFill>
                <a:effectLst/>
                <a:uLnTx/>
                <a:uFillTx/>
                <a:latin typeface="Arial"/>
                <a:ea typeface="+mn-ea"/>
                <a:cs typeface="+mn-cs"/>
              </a:rPr>
              <a:t>DOD, DHS, DOJ</a:t>
            </a:r>
            <a:r>
              <a:rPr lang="en-US" dirty="0">
                <a:solidFill>
                  <a:prstClr val="white"/>
                </a:solidFill>
              </a:rPr>
              <a:t>, International &amp; INTERPOL, and State LE agencies</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a:p>
            <a:pPr marL="457200" marR="0" lvl="0" indent="-341313"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NIEM is also a key element of many of the Federal Government strategic imperatives</a:t>
            </a:r>
          </a:p>
        </p:txBody>
      </p:sp>
    </p:spTree>
    <p:extLst>
      <p:ext uri="{BB962C8B-B14F-4D97-AF65-F5344CB8AC3E}">
        <p14:creationId xmlns:p14="http://schemas.microsoft.com/office/powerpoint/2010/main" val="404987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Creating and Validating Schemas</a:t>
            </a:r>
          </a:p>
          <a:p>
            <a:pPr marL="857250" lvl="1" indent="-398463">
              <a:spcBef>
                <a:spcPts val="600"/>
              </a:spcBef>
              <a:spcAft>
                <a:spcPts val="1200"/>
              </a:spcAft>
            </a:pPr>
            <a:r>
              <a:rPr lang="en-US" dirty="0">
                <a:solidFill>
                  <a:srgbClr val="000000"/>
                </a:solidFill>
              </a:rPr>
              <a:t>Assembly</a:t>
            </a:r>
          </a:p>
          <a:p>
            <a:pPr marL="857250" lvl="1" indent="-398463">
              <a:spcBef>
                <a:spcPts val="600"/>
              </a:spcBef>
              <a:spcAft>
                <a:spcPts val="1200"/>
              </a:spcAft>
            </a:pPr>
            <a:r>
              <a:rPr lang="en-US" dirty="0">
                <a:solidFill>
                  <a:srgbClr val="000000"/>
                </a:solidFill>
              </a:rPr>
              <a:t>Publishing</a:t>
            </a:r>
          </a:p>
          <a:p>
            <a:pPr marL="857250" lvl="1" indent="-398463">
              <a:spcBef>
                <a:spcPts val="600"/>
              </a:spcBef>
              <a:spcAft>
                <a:spcPts val="1200"/>
              </a:spcAft>
            </a:pPr>
            <a:r>
              <a:rPr lang="en-US" dirty="0">
                <a:solidFill>
                  <a:srgbClr val="000000"/>
                </a:solidFill>
              </a:rPr>
              <a:t>Implementation</a:t>
            </a:r>
          </a:p>
          <a:p>
            <a:pPr marL="457200" indent="-398463">
              <a:spcBef>
                <a:spcPts val="600"/>
              </a:spcBef>
              <a:spcAft>
                <a:spcPts val="1200"/>
              </a:spcAft>
            </a:pPr>
            <a:r>
              <a:rPr lang="en-US" dirty="0">
                <a:solidFill>
                  <a:srgbClr val="000000"/>
                </a:solidFill>
              </a:rPr>
              <a:t>Resources</a:t>
            </a:r>
          </a:p>
        </p:txBody>
      </p:sp>
    </p:spTree>
    <p:extLst>
      <p:ext uri="{BB962C8B-B14F-4D97-AF65-F5344CB8AC3E}">
        <p14:creationId xmlns:p14="http://schemas.microsoft.com/office/powerpoint/2010/main" val="212535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0" y="438816"/>
            <a:ext cx="12192000" cy="501709"/>
          </a:xfrm>
        </p:spPr>
        <p:txBody>
          <a:bodyPr>
            <a:normAutofit fontScale="90000"/>
          </a:bodyPr>
          <a:lstStyle/>
          <a:p>
            <a:r>
              <a:rPr lang="en-US" sz="3600" dirty="0">
                <a:solidFill>
                  <a:srgbClr val="005170"/>
                </a:solidFill>
              </a:rPr>
              <a:t>	Interoperability</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0" y="1220981"/>
            <a:ext cx="12192000" cy="4445000"/>
          </a:xfrm>
        </p:spPr>
        <p:txBody>
          <a:bodyPr vert="horz" lIns="91440" tIns="45720" rIns="91440" bIns="45720" rtlCol="0">
            <a:normAutofit lnSpcReduction="10000"/>
          </a:bodyPr>
          <a:lstStyle/>
          <a:p>
            <a:pPr marL="457200" indent="0">
              <a:lnSpc>
                <a:spcPct val="150000"/>
              </a:lnSpc>
              <a:buNone/>
              <a:tabLst>
                <a:tab pos="457200" algn="l"/>
              </a:tabLst>
            </a:pPr>
            <a:r>
              <a:rPr lang="en-US" sz="2800" dirty="0">
                <a:solidFill>
                  <a:srgbClr val="000000"/>
                </a:solidFill>
              </a:rPr>
              <a:t>Across all levels of government, industries, and technical solution providers, </a:t>
            </a:r>
            <a:r>
              <a:rPr lang="en-US" sz="2800" b="1" u="sng" dirty="0">
                <a:solidFill>
                  <a:srgbClr val="000000"/>
                </a:solidFill>
              </a:rPr>
              <a:t>interoperability</a:t>
            </a:r>
            <a:r>
              <a:rPr lang="en-US" sz="2800" dirty="0">
                <a:solidFill>
                  <a:srgbClr val="000000"/>
                </a:solidFill>
              </a:rPr>
              <a:t> is an essential tool for:</a:t>
            </a:r>
          </a:p>
          <a:p>
            <a:pPr marL="457200" indent="398463">
              <a:lnSpc>
                <a:spcPct val="150000"/>
              </a:lnSpc>
              <a:tabLst>
                <a:tab pos="457200" algn="l"/>
              </a:tabLst>
            </a:pPr>
            <a:r>
              <a:rPr lang="en-US" sz="2600" dirty="0">
                <a:solidFill>
                  <a:srgbClr val="000000"/>
                </a:solidFill>
              </a:rPr>
              <a:t>Better decision making</a:t>
            </a:r>
          </a:p>
          <a:p>
            <a:pPr marL="457200" indent="398463">
              <a:lnSpc>
                <a:spcPct val="150000"/>
              </a:lnSpc>
              <a:tabLst>
                <a:tab pos="457200" algn="l"/>
              </a:tabLst>
            </a:pPr>
            <a:r>
              <a:rPr lang="en-US" sz="2600" dirty="0">
                <a:solidFill>
                  <a:srgbClr val="000000"/>
                </a:solidFill>
              </a:rPr>
              <a:t>Reduction of manual processing</a:t>
            </a:r>
          </a:p>
          <a:p>
            <a:pPr marL="457200" indent="398463">
              <a:lnSpc>
                <a:spcPct val="150000"/>
              </a:lnSpc>
              <a:tabLst>
                <a:tab pos="457200" algn="l"/>
              </a:tabLst>
            </a:pPr>
            <a:r>
              <a:rPr lang="en-US" sz="2600" dirty="0">
                <a:solidFill>
                  <a:srgbClr val="000000"/>
                </a:solidFill>
              </a:rPr>
              <a:t>Increased productivity</a:t>
            </a:r>
          </a:p>
          <a:p>
            <a:pPr marL="457200" indent="398463">
              <a:lnSpc>
                <a:spcPct val="150000"/>
              </a:lnSpc>
              <a:tabLst>
                <a:tab pos="457200" algn="l"/>
              </a:tabLst>
            </a:pPr>
            <a:r>
              <a:rPr lang="en-US" sz="2600" dirty="0">
                <a:solidFill>
                  <a:srgbClr val="000000"/>
                </a:solidFill>
              </a:rPr>
              <a:t>Reduction of errors</a:t>
            </a:r>
          </a:p>
          <a:p>
            <a:pPr marL="457200" indent="398463">
              <a:lnSpc>
                <a:spcPct val="150000"/>
              </a:lnSpc>
              <a:tabLst>
                <a:tab pos="457200" algn="l"/>
              </a:tabLst>
            </a:pPr>
            <a:r>
              <a:rPr lang="en-US" sz="2600" dirty="0">
                <a:solidFill>
                  <a:srgbClr val="000000"/>
                </a:solidFill>
              </a:rPr>
              <a:t>Management of costs</a:t>
            </a:r>
          </a:p>
        </p:txBody>
      </p:sp>
      <p:sp>
        <p:nvSpPr>
          <p:cNvPr id="6" name="TextBox 5">
            <a:extLst>
              <a:ext uri="{FF2B5EF4-FFF2-40B4-BE49-F238E27FC236}">
                <a16:creationId xmlns:a16="http://schemas.microsoft.com/office/drawing/2014/main" id="{BDFF3799-91BC-483A-8646-885F0F93EF8E}"/>
              </a:ext>
            </a:extLst>
          </p:cNvPr>
          <p:cNvSpPr txBox="1"/>
          <p:nvPr/>
        </p:nvSpPr>
        <p:spPr>
          <a:xfrm>
            <a:off x="0" y="5695555"/>
            <a:ext cx="12192000" cy="7232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600"/>
              </a:spcAft>
              <a:buClr>
                <a:srgbClr val="1F497D"/>
              </a:buClr>
              <a:buSzTx/>
              <a:buFontTx/>
              <a:buNone/>
              <a:tabLst/>
              <a:defRPr/>
            </a:pPr>
            <a:r>
              <a:rPr kumimoji="0" lang="en-US" sz="1800" b="0" i="0" u="none" strike="noStrike" kern="1200" cap="none" spc="0" normalizeH="0" baseline="0" noProof="0" dirty="0">
                <a:ln>
                  <a:noFill/>
                </a:ln>
                <a:solidFill>
                  <a:srgbClr val="005170"/>
                </a:solidFill>
                <a:effectLst>
                  <a:outerShdw blurRad="38100" dist="38100" dir="2700000" algn="tl">
                    <a:srgbClr val="000000">
                      <a:alpha val="43137"/>
                    </a:srgbClr>
                  </a:outerShdw>
                </a:effectLst>
                <a:uLnTx/>
                <a:uFillTx/>
                <a:latin typeface="Arial"/>
                <a:ea typeface="+mn-ea"/>
                <a:cs typeface="+mn-cs"/>
              </a:rPr>
              <a:t>Everyone agrees it takes interoperability of systems </a:t>
            </a:r>
          </a:p>
          <a:p>
            <a:pPr marL="0" marR="0" lvl="0" indent="0" algn="ctr" defTabSz="457200" rtl="0" eaLnBrk="1" fontAlgn="auto" latinLnBrk="0" hangingPunct="1">
              <a:lnSpc>
                <a:spcPct val="100000"/>
              </a:lnSpc>
              <a:spcBef>
                <a:spcPts val="0"/>
              </a:spcBef>
              <a:spcAft>
                <a:spcPts val="600"/>
              </a:spcAft>
              <a:buClr>
                <a:srgbClr val="1F497D"/>
              </a:buClr>
              <a:buSzTx/>
              <a:buFontTx/>
              <a:buNone/>
              <a:tabLst/>
              <a:defRPr/>
            </a:pPr>
            <a:r>
              <a:rPr kumimoji="0" lang="en-US" sz="1800" b="0" i="0" u="none" strike="noStrike" kern="1200" cap="none" spc="0" normalizeH="0" baseline="0" noProof="0" dirty="0">
                <a:ln>
                  <a:noFill/>
                </a:ln>
                <a:solidFill>
                  <a:srgbClr val="005170"/>
                </a:solidFill>
                <a:effectLst>
                  <a:outerShdw blurRad="38100" dist="38100" dir="2700000" algn="tl">
                    <a:srgbClr val="000000">
                      <a:alpha val="43137"/>
                    </a:srgbClr>
                  </a:outerShdw>
                </a:effectLst>
                <a:uLnTx/>
                <a:uFillTx/>
                <a:latin typeface="Arial"/>
                <a:ea typeface="+mn-ea"/>
                <a:cs typeface="+mn-cs"/>
              </a:rPr>
              <a:t>to achieve these benefits.</a:t>
            </a:r>
          </a:p>
        </p:txBody>
      </p:sp>
      <p:pic>
        <p:nvPicPr>
          <p:cNvPr id="7" name="Picture 6" descr="Image result for interoperability">
            <a:extLst>
              <a:ext uri="{FF2B5EF4-FFF2-40B4-BE49-F238E27FC236}">
                <a16:creationId xmlns:a16="http://schemas.microsoft.com/office/drawing/2014/main" id="{F349FF64-73C3-417F-81E1-FFBAE397AE5A}"/>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0843" y="2435634"/>
            <a:ext cx="3916797" cy="3317092"/>
          </a:xfrm>
          <a:prstGeom prst="rect">
            <a:avLst/>
          </a:prstGeom>
          <a:noFill/>
          <a:ln>
            <a:noFill/>
          </a:ln>
        </p:spPr>
      </p:pic>
    </p:spTree>
    <p:extLst>
      <p:ext uri="{BB962C8B-B14F-4D97-AF65-F5344CB8AC3E}">
        <p14:creationId xmlns:p14="http://schemas.microsoft.com/office/powerpoint/2010/main" val="3399706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0" y="353787"/>
            <a:ext cx="12192000" cy="616344"/>
          </a:xfrm>
        </p:spPr>
        <p:txBody>
          <a:bodyPr>
            <a:noAutofit/>
          </a:bodyPr>
          <a:lstStyle/>
          <a:p>
            <a:pPr>
              <a:lnSpc>
                <a:spcPct val="100000"/>
              </a:lnSpc>
            </a:pPr>
            <a:r>
              <a:rPr lang="en-US" dirty="0">
                <a:solidFill>
                  <a:srgbClr val="005170"/>
                </a:solidFill>
              </a:rPr>
              <a:t>	Interoperability Challenges</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0" y="1219511"/>
            <a:ext cx="12192000" cy="4667456"/>
          </a:xfrm>
        </p:spPr>
        <p:txBody>
          <a:bodyPr vert="horz" lIns="91440" tIns="45720" rIns="91440" bIns="45720" rtlCol="0">
            <a:normAutofit lnSpcReduction="10000"/>
          </a:bodyPr>
          <a:lstStyle/>
          <a:p>
            <a:pPr marL="0" indent="0" algn="ctr">
              <a:lnSpc>
                <a:spcPct val="150000"/>
              </a:lnSpc>
              <a:spcBef>
                <a:spcPts val="0"/>
              </a:spcBef>
              <a:spcAft>
                <a:spcPts val="600"/>
              </a:spcAft>
              <a:buNone/>
              <a:tabLst>
                <a:tab pos="457200" algn="l"/>
              </a:tabLst>
            </a:pPr>
            <a:r>
              <a:rPr lang="en-US" sz="2800" b="1" dirty="0">
                <a:solidFill>
                  <a:srgbClr val="000000"/>
                </a:solidFill>
              </a:rPr>
              <a:t>  If everyone agrees, why is there a ‘lack of interoperability’ problem?</a:t>
            </a:r>
            <a:endParaRPr lang="en-US" sz="2400" b="1" dirty="0"/>
          </a:p>
          <a:p>
            <a:pPr marL="739775" indent="-341313">
              <a:lnSpc>
                <a:spcPct val="150000"/>
              </a:lnSpc>
              <a:spcBef>
                <a:spcPts val="0"/>
              </a:spcBef>
              <a:spcAft>
                <a:spcPts val="600"/>
              </a:spcAft>
            </a:pPr>
            <a:r>
              <a:rPr lang="en-US" sz="2400" dirty="0">
                <a:solidFill>
                  <a:srgbClr val="000000"/>
                </a:solidFill>
              </a:rPr>
              <a:t>Lack of unified agreement on standards selection and implementation</a:t>
            </a:r>
          </a:p>
          <a:p>
            <a:pPr marL="739775" indent="-341313">
              <a:lnSpc>
                <a:spcPct val="150000"/>
              </a:lnSpc>
              <a:spcBef>
                <a:spcPts val="0"/>
              </a:spcBef>
              <a:spcAft>
                <a:spcPts val="600"/>
              </a:spcAft>
            </a:pPr>
            <a:r>
              <a:rPr lang="en-US" sz="2400" dirty="0">
                <a:solidFill>
                  <a:srgbClr val="000000"/>
                </a:solidFill>
              </a:rPr>
              <a:t>Siloed (domain-specific) development efforts driven by need, isolated by incompatibility</a:t>
            </a:r>
          </a:p>
          <a:p>
            <a:pPr marL="739775" indent="-341313">
              <a:lnSpc>
                <a:spcPct val="150000"/>
              </a:lnSpc>
              <a:spcBef>
                <a:spcPts val="0"/>
              </a:spcBef>
              <a:spcAft>
                <a:spcPts val="600"/>
              </a:spcAft>
            </a:pPr>
            <a:r>
              <a:rPr lang="en-US" sz="2400" dirty="0">
                <a:solidFill>
                  <a:srgbClr val="000000"/>
                </a:solidFill>
              </a:rPr>
              <a:t>Proprietary and vendor-driven solutions vs. </a:t>
            </a:r>
            <a:br>
              <a:rPr lang="en-US" sz="2400" dirty="0">
                <a:solidFill>
                  <a:srgbClr val="000000"/>
                </a:solidFill>
              </a:rPr>
            </a:br>
            <a:r>
              <a:rPr lang="en-US" sz="2400" dirty="0">
                <a:solidFill>
                  <a:srgbClr val="000000"/>
                </a:solidFill>
              </a:rPr>
              <a:t>Interoperable driven solutions</a:t>
            </a:r>
          </a:p>
          <a:p>
            <a:pPr marL="739775" indent="-341313">
              <a:lnSpc>
                <a:spcPct val="150000"/>
              </a:lnSpc>
              <a:spcBef>
                <a:spcPts val="0"/>
              </a:spcBef>
              <a:spcAft>
                <a:spcPts val="600"/>
              </a:spcAft>
            </a:pPr>
            <a:r>
              <a:rPr lang="en-US" sz="2400" dirty="0">
                <a:solidFill>
                  <a:srgbClr val="000000"/>
                </a:solidFill>
              </a:rPr>
              <a:t>Information Blocking - business, technical, and organizational practices that prevent or materially discourage access, exchange or use</a:t>
            </a:r>
          </a:p>
        </p:txBody>
      </p:sp>
      <p:sp>
        <p:nvSpPr>
          <p:cNvPr id="5" name="TextBox 4">
            <a:extLst>
              <a:ext uri="{FF2B5EF4-FFF2-40B4-BE49-F238E27FC236}">
                <a16:creationId xmlns:a16="http://schemas.microsoft.com/office/drawing/2014/main" id="{9DB2A32E-663D-4E00-88BC-A6307A7ABB98}"/>
              </a:ext>
            </a:extLst>
          </p:cNvPr>
          <p:cNvSpPr txBox="1"/>
          <p:nvPr/>
        </p:nvSpPr>
        <p:spPr>
          <a:xfrm>
            <a:off x="2263861" y="5812827"/>
            <a:ext cx="7664278" cy="461665"/>
          </a:xfrm>
          <a:prstGeom prst="rect">
            <a:avLst/>
          </a:prstGeom>
          <a:noFill/>
        </p:spPr>
        <p:txBody>
          <a:bodyPr wrap="square">
            <a:spAutoFit/>
          </a:bodyPr>
          <a:lstStyle/>
          <a:p>
            <a:r>
              <a:rPr lang="en-US" sz="2400" dirty="0">
                <a:solidFill>
                  <a:srgbClr val="005170"/>
                </a:solidFill>
                <a:effectLst>
                  <a:outerShdw blurRad="38100" dist="38100" dir="2700000" algn="tl">
                    <a:srgbClr val="000000">
                      <a:alpha val="43137"/>
                    </a:srgbClr>
                  </a:outerShdw>
                </a:effectLst>
              </a:rPr>
              <a:t>Effective information sharing is critical to the missions</a:t>
            </a:r>
          </a:p>
        </p:txBody>
      </p:sp>
    </p:spTree>
    <p:extLst>
      <p:ext uri="{BB962C8B-B14F-4D97-AF65-F5344CB8AC3E}">
        <p14:creationId xmlns:p14="http://schemas.microsoft.com/office/powerpoint/2010/main" val="2179409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0" y="371719"/>
            <a:ext cx="12192000" cy="568953"/>
          </a:xfrm>
        </p:spPr>
        <p:txBody>
          <a:bodyPr>
            <a:normAutofit/>
          </a:bodyPr>
          <a:lstStyle/>
          <a:p>
            <a:r>
              <a:rPr lang="en-US" sz="3600" dirty="0">
                <a:solidFill>
                  <a:srgbClr val="005170"/>
                </a:solidFill>
              </a:rPr>
              <a:t>	</a:t>
            </a:r>
            <a:r>
              <a:rPr lang="en-US" dirty="0">
                <a:solidFill>
                  <a:srgbClr val="005170"/>
                </a:solidFill>
              </a:rPr>
              <a:t>Interoperability</a:t>
            </a:r>
            <a:r>
              <a:rPr lang="en-US" sz="3600" dirty="0">
                <a:solidFill>
                  <a:srgbClr val="005170"/>
                </a:solidFill>
              </a:rPr>
              <a:t> Solution</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324196" y="1090303"/>
            <a:ext cx="11255433" cy="5268933"/>
          </a:xfrm>
        </p:spPr>
        <p:txBody>
          <a:bodyPr vert="horz" lIns="91440" tIns="45720" rIns="91440" bIns="45720" rtlCol="0">
            <a:normAutofit/>
          </a:bodyPr>
          <a:lstStyle/>
          <a:p>
            <a:pPr marL="115888" indent="0">
              <a:lnSpc>
                <a:spcPct val="120000"/>
              </a:lnSpc>
              <a:spcBef>
                <a:spcPts val="0"/>
              </a:spcBef>
              <a:spcAft>
                <a:spcPts val="1800"/>
              </a:spcAft>
              <a:buNone/>
            </a:pPr>
            <a:r>
              <a:rPr lang="en-US" sz="2600" dirty="0">
                <a:solidFill>
                  <a:srgbClr val="000000"/>
                </a:solidFill>
              </a:rPr>
              <a:t>The key factor to achieve interoperability is </a:t>
            </a:r>
            <a:r>
              <a:rPr lang="en-US" sz="2600" b="1" u="sng" dirty="0">
                <a:solidFill>
                  <a:srgbClr val="000000"/>
                </a:solidFill>
              </a:rPr>
              <a:t>data</a:t>
            </a:r>
          </a:p>
          <a:p>
            <a:pPr marL="457200" indent="-341313">
              <a:lnSpc>
                <a:spcPct val="120000"/>
              </a:lnSpc>
              <a:spcBef>
                <a:spcPts val="0"/>
              </a:spcBef>
              <a:spcAft>
                <a:spcPts val="1200"/>
              </a:spcAft>
            </a:pPr>
            <a:r>
              <a:rPr lang="en-US" sz="2400" dirty="0">
                <a:solidFill>
                  <a:srgbClr val="000000"/>
                </a:solidFill>
              </a:rPr>
              <a:t>Information exchange is critical to ensuring timely information is available when and where it is needed</a:t>
            </a:r>
          </a:p>
          <a:p>
            <a:pPr marL="457200" indent="-341313">
              <a:lnSpc>
                <a:spcPct val="120000"/>
              </a:lnSpc>
              <a:spcBef>
                <a:spcPts val="0"/>
              </a:spcBef>
              <a:spcAft>
                <a:spcPts val="1200"/>
              </a:spcAft>
            </a:pPr>
            <a:r>
              <a:rPr lang="en-US" sz="2400" dirty="0">
                <a:solidFill>
                  <a:srgbClr val="000000"/>
                </a:solidFill>
              </a:rPr>
              <a:t>To exchange data, systems must have agreement on: </a:t>
            </a:r>
          </a:p>
          <a:p>
            <a:pPr marL="857250" lvl="2" indent="-341313">
              <a:lnSpc>
                <a:spcPct val="120000"/>
              </a:lnSpc>
              <a:spcBef>
                <a:spcPts val="0"/>
              </a:spcBef>
              <a:spcAft>
                <a:spcPts val="1200"/>
              </a:spcAft>
              <a:buFont typeface="Arial" panose="020B0604020202020204" pitchFamily="34" charset="0"/>
              <a:buChar char="−"/>
            </a:pPr>
            <a:r>
              <a:rPr lang="en-US" sz="2000" b="1" dirty="0">
                <a:solidFill>
                  <a:srgbClr val="000000"/>
                </a:solidFill>
              </a:rPr>
              <a:t>Syntactic</a:t>
            </a:r>
            <a:r>
              <a:rPr lang="en-US" sz="2000" dirty="0">
                <a:solidFill>
                  <a:srgbClr val="000000"/>
                </a:solidFill>
              </a:rPr>
              <a:t>: 	Data encodings and representation</a:t>
            </a:r>
          </a:p>
          <a:p>
            <a:pPr marL="857250" lvl="2" indent="-341313">
              <a:lnSpc>
                <a:spcPct val="120000"/>
              </a:lnSpc>
              <a:spcBef>
                <a:spcPts val="0"/>
              </a:spcBef>
              <a:spcAft>
                <a:spcPts val="1200"/>
              </a:spcAft>
              <a:buFont typeface="Arial" panose="020B0604020202020204" pitchFamily="34" charset="0"/>
              <a:buChar char="−"/>
            </a:pPr>
            <a:r>
              <a:rPr lang="en-US" sz="2000" b="1" dirty="0">
                <a:solidFill>
                  <a:srgbClr val="000000"/>
                </a:solidFill>
              </a:rPr>
              <a:t>Semantic</a:t>
            </a:r>
            <a:r>
              <a:rPr lang="en-US" sz="2000" dirty="0">
                <a:solidFill>
                  <a:srgbClr val="000000"/>
                </a:solidFill>
              </a:rPr>
              <a:t>: 	Consistent terminology and meanings</a:t>
            </a:r>
          </a:p>
          <a:p>
            <a:pPr marL="0" indent="0">
              <a:lnSpc>
                <a:spcPct val="120000"/>
              </a:lnSpc>
              <a:spcBef>
                <a:spcPts val="0"/>
              </a:spcBef>
              <a:spcAft>
                <a:spcPts val="600"/>
              </a:spcAft>
              <a:buNone/>
            </a:pPr>
            <a:endParaRPr lang="en-US" sz="1600" b="1" dirty="0">
              <a:solidFill>
                <a:srgbClr val="000000"/>
              </a:solidFill>
            </a:endParaRPr>
          </a:p>
          <a:p>
            <a:pPr marL="0" indent="0">
              <a:lnSpc>
                <a:spcPct val="120000"/>
              </a:lnSpc>
              <a:spcBef>
                <a:spcPts val="0"/>
              </a:spcBef>
              <a:spcAft>
                <a:spcPts val="600"/>
              </a:spcAft>
              <a:buNone/>
            </a:pPr>
            <a:endParaRPr lang="en-US" sz="1600" b="1" dirty="0">
              <a:solidFill>
                <a:srgbClr val="000000"/>
              </a:solidFill>
            </a:endParaRPr>
          </a:p>
          <a:p>
            <a:pPr marL="0" indent="0" algn="ctr">
              <a:lnSpc>
                <a:spcPct val="120000"/>
              </a:lnSpc>
              <a:spcBef>
                <a:spcPts val="0"/>
              </a:spcBef>
              <a:spcAft>
                <a:spcPts val="600"/>
              </a:spcAft>
              <a:buNone/>
            </a:pPr>
            <a:r>
              <a:rPr lang="en-US" sz="2400" dirty="0">
                <a:solidFill>
                  <a:srgbClr val="005170"/>
                </a:solidFill>
                <a:effectLst>
                  <a:outerShdw blurRad="38100" dist="38100" dir="2700000" algn="tl">
                    <a:srgbClr val="000000">
                      <a:alpha val="43137"/>
                    </a:srgbClr>
                  </a:outerShdw>
                </a:effectLst>
              </a:rPr>
              <a:t>NIEM Solves the Interoperability Challenges at the Data Level</a:t>
            </a:r>
          </a:p>
          <a:p>
            <a:pPr marL="0" indent="0">
              <a:lnSpc>
                <a:spcPct val="110000"/>
              </a:lnSpc>
              <a:spcBef>
                <a:spcPts val="0"/>
              </a:spcBef>
              <a:spcAft>
                <a:spcPts val="600"/>
              </a:spcAft>
              <a:buNone/>
            </a:pPr>
            <a:endParaRPr lang="en-US" sz="1400" dirty="0"/>
          </a:p>
          <a:p>
            <a:pPr marL="0" indent="0">
              <a:lnSpc>
                <a:spcPct val="110000"/>
              </a:lnSpc>
              <a:spcBef>
                <a:spcPts val="0"/>
              </a:spcBef>
              <a:spcAft>
                <a:spcPts val="600"/>
              </a:spcAft>
              <a:buNone/>
            </a:pPr>
            <a:endParaRPr lang="en-US" sz="1400" dirty="0"/>
          </a:p>
          <a:p>
            <a:pPr>
              <a:lnSpc>
                <a:spcPct val="110000"/>
              </a:lnSpc>
              <a:spcBef>
                <a:spcPts val="0"/>
              </a:spcBef>
              <a:spcAft>
                <a:spcPts val="600"/>
              </a:spcAft>
            </a:pPr>
            <a:endParaRPr lang="en-US" sz="1400" dirty="0"/>
          </a:p>
        </p:txBody>
      </p:sp>
    </p:spTree>
    <p:extLst>
      <p:ext uri="{BB962C8B-B14F-4D97-AF65-F5344CB8AC3E}">
        <p14:creationId xmlns:p14="http://schemas.microsoft.com/office/powerpoint/2010/main" val="1321997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78619" y="2630365"/>
            <a:ext cx="10394795" cy="388789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 name="object 2"/>
          <p:cNvSpPr txBox="1">
            <a:spLocks noGrp="1"/>
          </p:cNvSpPr>
          <p:nvPr>
            <p:ph type="title"/>
          </p:nvPr>
        </p:nvSpPr>
        <p:spPr>
          <a:xfrm>
            <a:off x="0" y="403562"/>
            <a:ext cx="12192000" cy="505908"/>
          </a:xfrm>
          <a:prstGeom prst="rect">
            <a:avLst/>
          </a:prstGeom>
        </p:spPr>
        <p:txBody>
          <a:bodyPr vert="horz" wrap="square" lIns="0" tIns="13335" rIns="0" bIns="0" rtlCol="0" anchor="t">
            <a:spAutoFit/>
          </a:bodyPr>
          <a:lstStyle/>
          <a:p>
            <a:pPr marL="12700">
              <a:lnSpc>
                <a:spcPct val="100000"/>
              </a:lnSpc>
              <a:spcBef>
                <a:spcPts val="105"/>
              </a:spcBef>
            </a:pPr>
            <a:r>
              <a:rPr lang="en-US" spc="-65" dirty="0">
                <a:solidFill>
                  <a:srgbClr val="005170"/>
                </a:solidFill>
              </a:rPr>
              <a:t>	NIEM Framework</a:t>
            </a:r>
            <a:endParaRPr spc="-60" dirty="0">
              <a:solidFill>
                <a:srgbClr val="005170"/>
              </a:solidFill>
            </a:endParaRPr>
          </a:p>
        </p:txBody>
      </p:sp>
      <p:sp>
        <p:nvSpPr>
          <p:cNvPr id="9" name="object 9"/>
          <p:cNvSpPr txBox="1"/>
          <p:nvPr/>
        </p:nvSpPr>
        <p:spPr>
          <a:xfrm>
            <a:off x="-1" y="983413"/>
            <a:ext cx="12191999" cy="1837895"/>
          </a:xfrm>
          <a:prstGeom prst="rect">
            <a:avLst/>
          </a:prstGeom>
        </p:spPr>
        <p:txBody>
          <a:bodyPr vert="horz" wrap="square" lIns="0" tIns="13335" rIns="0" bIns="0" rtlCol="0">
            <a:normAutofit/>
          </a:bodyPr>
          <a:lstStyle/>
          <a:p>
            <a:pPr marL="457200" marR="0" lvl="0" indent="0" algn="l" defTabSz="457200" rtl="0" eaLnBrk="1" fontAlgn="auto" latinLnBrk="0" hangingPunct="1">
              <a:lnSpc>
                <a:spcPct val="100000"/>
              </a:lnSpc>
              <a:spcBef>
                <a:spcPts val="0"/>
              </a:spcBef>
              <a:spcAft>
                <a:spcPts val="600"/>
              </a:spcAft>
              <a:buClrTx/>
              <a:buSzTx/>
              <a:buFontTx/>
              <a:buNone/>
              <a:tabLst/>
              <a:defRPr/>
            </a:pPr>
            <a:r>
              <a:rPr kumimoji="0" sz="1700" b="1" i="0" u="none" strike="noStrike" kern="1200" cap="none" spc="0" normalizeH="0" baseline="0" noProof="0" dirty="0">
                <a:ln>
                  <a:noFill/>
                </a:ln>
                <a:solidFill>
                  <a:srgbClr val="000000"/>
                </a:solidFill>
                <a:effectLst/>
                <a:uLnTx/>
                <a:uFillTx/>
                <a:latin typeface="Arial"/>
                <a:ea typeface="+mn-ea"/>
                <a:cs typeface="Arial"/>
              </a:rPr>
              <a:t>NIEM is a </a:t>
            </a:r>
            <a:r>
              <a:rPr kumimoji="0" sz="1700" b="1" i="0" u="none" strike="noStrike" kern="1200" cap="none" spc="-5" normalizeH="0" baseline="0" noProof="0" dirty="0">
                <a:ln>
                  <a:noFill/>
                </a:ln>
                <a:solidFill>
                  <a:srgbClr val="000000"/>
                </a:solidFill>
                <a:effectLst/>
                <a:uLnTx/>
                <a:uFillTx/>
                <a:latin typeface="Arial"/>
                <a:ea typeface="+mn-ea"/>
                <a:cs typeface="Arial"/>
              </a:rPr>
              <a:t>community-driven</a:t>
            </a:r>
            <a:r>
              <a:rPr kumimoji="0" sz="1700" b="0" i="0" u="none" strike="noStrike" kern="1200" cap="none" spc="-5" normalizeH="0" baseline="0" noProof="0" dirty="0">
                <a:ln>
                  <a:noFill/>
                </a:ln>
                <a:solidFill>
                  <a:srgbClr val="000000"/>
                </a:solidFill>
                <a:effectLst/>
                <a:uLnTx/>
                <a:uFillTx/>
                <a:latin typeface="Arial"/>
                <a:ea typeface="+mn-ea"/>
                <a:cs typeface="Arial"/>
              </a:rPr>
              <a:t>, government</a:t>
            </a:r>
            <a:r>
              <a:rPr kumimoji="0" lang="en-US" sz="1700" b="0" i="0" u="none" strike="noStrike" kern="1200" cap="none" spc="-5" normalizeH="0" baseline="0" noProof="0" dirty="0">
                <a:ln>
                  <a:noFill/>
                </a:ln>
                <a:solidFill>
                  <a:srgbClr val="000000"/>
                </a:solidFill>
                <a:effectLst/>
                <a:uLnTx/>
                <a:uFillTx/>
                <a:latin typeface="Arial"/>
                <a:ea typeface="+mn-ea"/>
                <a:cs typeface="Arial"/>
              </a:rPr>
              <a:t> and jurisdiction</a:t>
            </a:r>
            <a:r>
              <a:rPr kumimoji="0" sz="1700" b="0" i="0" u="none" strike="noStrike" kern="1200" cap="none" spc="-5" normalizeH="0" baseline="0" noProof="0" dirty="0">
                <a:ln>
                  <a:noFill/>
                </a:ln>
                <a:solidFill>
                  <a:srgbClr val="000000"/>
                </a:solidFill>
                <a:effectLst/>
                <a:uLnTx/>
                <a:uFillTx/>
                <a:latin typeface="Arial"/>
                <a:ea typeface="+mn-ea"/>
                <a:cs typeface="Arial"/>
              </a:rPr>
              <a:t>-wide, standards-based </a:t>
            </a:r>
            <a:r>
              <a:rPr kumimoji="0" sz="1700" b="0" i="0" u="none" strike="noStrike" kern="1200" cap="none" spc="0" normalizeH="0" baseline="0" noProof="0" dirty="0">
                <a:ln>
                  <a:noFill/>
                </a:ln>
                <a:solidFill>
                  <a:srgbClr val="000000"/>
                </a:solidFill>
                <a:effectLst/>
                <a:uLnTx/>
                <a:uFillTx/>
                <a:latin typeface="Arial"/>
                <a:ea typeface="+mn-ea"/>
                <a:cs typeface="Arial"/>
              </a:rPr>
              <a:t>approach to </a:t>
            </a:r>
            <a:r>
              <a:rPr kumimoji="0" sz="1700" b="0" i="0" u="none" strike="noStrike" kern="1200" cap="none" spc="-5" normalizeH="0" baseline="0" noProof="0" dirty="0">
                <a:ln>
                  <a:noFill/>
                </a:ln>
                <a:solidFill>
                  <a:srgbClr val="000000"/>
                </a:solidFill>
                <a:effectLst/>
                <a:uLnTx/>
                <a:uFillTx/>
                <a:latin typeface="Arial"/>
                <a:ea typeface="+mn-ea"/>
                <a:cs typeface="Arial"/>
              </a:rPr>
              <a:t>exchanging</a:t>
            </a:r>
            <a:r>
              <a:rPr kumimoji="0" sz="1700" b="0" i="0" u="none" strike="noStrike" kern="1200" cap="none" spc="-17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information</a:t>
            </a:r>
            <a:endParaRPr kumimoji="0" lang="en-US" sz="1700" b="0" i="0" u="none" strike="noStrike" kern="1200" cap="none" spc="0" normalizeH="0" baseline="0" noProof="0" dirty="0">
              <a:ln>
                <a:noFill/>
              </a:ln>
              <a:solidFill>
                <a:srgbClr val="000000"/>
              </a:solidFill>
              <a:effectLst/>
              <a:uLnTx/>
              <a:uFillTx/>
              <a:latin typeface="Arial"/>
              <a:ea typeface="+mn-ea"/>
              <a:cs typeface="Arial"/>
            </a:endParaRPr>
          </a:p>
          <a:p>
            <a:pPr marL="457200" marR="0" lvl="0" indent="0" algn="l" defTabSz="457200" rtl="0" eaLnBrk="1" fontAlgn="auto" latinLnBrk="0" hangingPunct="1">
              <a:lnSpc>
                <a:spcPct val="100000"/>
              </a:lnSpc>
              <a:spcBef>
                <a:spcPts val="0"/>
              </a:spcBef>
              <a:spcAft>
                <a:spcPts val="600"/>
              </a:spcAft>
              <a:buClrTx/>
              <a:buSzTx/>
              <a:buFontTx/>
              <a:buNone/>
              <a:tabLst/>
              <a:defRPr/>
            </a:pPr>
            <a:r>
              <a:rPr kumimoji="0" sz="1700" b="0" i="0" u="none" strike="noStrike" kern="1200" cap="none" spc="-5" normalizeH="0" baseline="0" noProof="0" dirty="0">
                <a:ln>
                  <a:noFill/>
                </a:ln>
                <a:solidFill>
                  <a:srgbClr val="000000"/>
                </a:solidFill>
                <a:effectLst/>
                <a:uLnTx/>
                <a:uFillTx/>
                <a:latin typeface="Arial"/>
                <a:ea typeface="+mn-ea"/>
                <a:cs typeface="Arial"/>
              </a:rPr>
              <a:t>Diverse </a:t>
            </a:r>
            <a:r>
              <a:rPr kumimoji="0" sz="1700" b="0" i="0" u="none" strike="noStrike" kern="1200" cap="none" spc="0" normalizeH="0" baseline="0" noProof="0" dirty="0">
                <a:ln>
                  <a:noFill/>
                </a:ln>
                <a:solidFill>
                  <a:srgbClr val="000000"/>
                </a:solidFill>
                <a:effectLst/>
                <a:uLnTx/>
                <a:uFillTx/>
                <a:latin typeface="Arial"/>
                <a:ea typeface="+mn-ea"/>
                <a:cs typeface="Arial"/>
              </a:rPr>
              <a:t>communities can </a:t>
            </a:r>
            <a:r>
              <a:rPr kumimoji="0" sz="1700" b="0" i="0" u="none" strike="noStrike" kern="1200" cap="none" spc="-5" normalizeH="0" baseline="0" noProof="0" dirty="0">
                <a:ln>
                  <a:noFill/>
                </a:ln>
                <a:solidFill>
                  <a:srgbClr val="000000"/>
                </a:solidFill>
                <a:effectLst/>
                <a:uLnTx/>
                <a:uFillTx/>
                <a:latin typeface="Arial"/>
                <a:ea typeface="+mn-ea"/>
                <a:cs typeface="Arial"/>
              </a:rPr>
              <a:t>collectively leverage </a:t>
            </a:r>
            <a:r>
              <a:rPr kumimoji="0" sz="1700" b="1" i="0" u="none" strike="noStrike" kern="1200" cap="none" spc="0" normalizeH="0" baseline="0" noProof="0" dirty="0">
                <a:ln>
                  <a:noFill/>
                </a:ln>
                <a:solidFill>
                  <a:srgbClr val="000000"/>
                </a:solidFill>
                <a:effectLst/>
                <a:uLnTx/>
                <a:uFillTx/>
                <a:latin typeface="Arial"/>
                <a:ea typeface="+mn-ea"/>
                <a:cs typeface="Arial"/>
              </a:rPr>
              <a:t>NIEM to increase </a:t>
            </a:r>
            <a:r>
              <a:rPr kumimoji="0" sz="1700" b="1" i="0" u="none" strike="noStrike" kern="1200" cap="none" spc="-5" normalizeH="0" baseline="0" noProof="0" dirty="0">
                <a:ln>
                  <a:noFill/>
                </a:ln>
                <a:solidFill>
                  <a:srgbClr val="000000"/>
                </a:solidFill>
                <a:effectLst/>
                <a:uLnTx/>
                <a:uFillTx/>
                <a:latin typeface="Arial"/>
                <a:ea typeface="+mn-ea"/>
                <a:cs typeface="Arial"/>
              </a:rPr>
              <a:t>efficiencies </a:t>
            </a:r>
            <a:r>
              <a:rPr kumimoji="0" sz="1700" b="0" i="0" u="none" strike="noStrike" kern="1200" cap="none" spc="0" normalizeH="0" baseline="0" noProof="0" dirty="0">
                <a:ln>
                  <a:noFill/>
                </a:ln>
                <a:solidFill>
                  <a:srgbClr val="000000"/>
                </a:solidFill>
                <a:effectLst/>
                <a:uLnTx/>
                <a:uFillTx/>
                <a:latin typeface="Arial"/>
                <a:ea typeface="+mn-ea"/>
                <a:cs typeface="Arial"/>
              </a:rPr>
              <a:t>and </a:t>
            </a:r>
            <a:r>
              <a:rPr kumimoji="0" sz="1700" b="0" i="0" u="none" strike="noStrike" kern="1200" cap="none" spc="-5" normalizeH="0" baseline="0" noProof="0" dirty="0">
                <a:ln>
                  <a:noFill/>
                </a:ln>
                <a:solidFill>
                  <a:srgbClr val="000000"/>
                </a:solidFill>
                <a:effectLst/>
                <a:uLnTx/>
                <a:uFillTx/>
                <a:latin typeface="Arial"/>
                <a:ea typeface="+mn-ea"/>
                <a:cs typeface="Arial"/>
              </a:rPr>
              <a:t>improve</a:t>
            </a:r>
            <a:r>
              <a:rPr kumimoji="0" sz="1700" b="0" i="0" u="none" strike="noStrike" kern="1200" cap="none" spc="-75" normalizeH="0" baseline="0" noProof="0" dirty="0">
                <a:ln>
                  <a:noFill/>
                </a:ln>
                <a:solidFill>
                  <a:srgbClr val="000000"/>
                </a:solidFill>
                <a:effectLst/>
                <a:uLnTx/>
                <a:uFillTx/>
                <a:latin typeface="Arial"/>
                <a:ea typeface="+mn-ea"/>
                <a:cs typeface="Arial"/>
              </a:rPr>
              <a:t> </a:t>
            </a:r>
            <a:r>
              <a:rPr kumimoji="0" sz="1700" b="0" i="0" u="none" strike="noStrike" kern="1200" cap="none" spc="-5" normalizeH="0" baseline="0" noProof="0" dirty="0">
                <a:ln>
                  <a:noFill/>
                </a:ln>
                <a:solidFill>
                  <a:srgbClr val="000000"/>
                </a:solidFill>
                <a:effectLst/>
                <a:uLnTx/>
                <a:uFillTx/>
                <a:latin typeface="Arial"/>
                <a:ea typeface="+mn-ea"/>
                <a:cs typeface="Arial"/>
              </a:rPr>
              <a:t>decision-making</a:t>
            </a:r>
            <a:endParaRPr kumimoji="0" sz="1700" b="0" i="0" u="none" strike="noStrike" kern="1200" cap="none" spc="0" normalizeH="0" baseline="0" noProof="0" dirty="0">
              <a:ln>
                <a:noFill/>
              </a:ln>
              <a:solidFill>
                <a:srgbClr val="000000"/>
              </a:solidFill>
              <a:effectLst/>
              <a:uLnTx/>
              <a:uFillTx/>
              <a:latin typeface="Arial"/>
              <a:ea typeface="+mn-ea"/>
              <a:cs typeface="Arial"/>
            </a:endParaRPr>
          </a:p>
          <a:p>
            <a:pPr marL="457200" marR="5080" lvl="0" indent="0" algn="l" defTabSz="457200" rtl="0" eaLnBrk="1" fontAlgn="auto" latinLnBrk="0" hangingPunct="1">
              <a:lnSpc>
                <a:spcPct val="10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a:ea typeface="+mn-ea"/>
                <a:cs typeface="Arial"/>
              </a:rPr>
              <a:t>NIEM </a:t>
            </a:r>
            <a:r>
              <a:rPr kumimoji="0" sz="1700" b="0" i="0" u="none" strike="noStrike" kern="1200" cap="none" spc="0" normalizeH="0" baseline="0" noProof="0" dirty="0">
                <a:ln>
                  <a:noFill/>
                </a:ln>
                <a:solidFill>
                  <a:srgbClr val="000000"/>
                </a:solidFill>
                <a:effectLst/>
                <a:uLnTx/>
                <a:uFillTx/>
                <a:latin typeface="Arial"/>
                <a:ea typeface="+mn-ea"/>
                <a:cs typeface="Arial"/>
              </a:rPr>
              <a:t>is </a:t>
            </a:r>
            <a:r>
              <a:rPr kumimoji="0" sz="1700" b="0" i="0" u="none" strike="noStrike" kern="1200" cap="none" spc="-5" normalizeH="0" baseline="0" noProof="0" dirty="0">
                <a:ln>
                  <a:noFill/>
                </a:ln>
                <a:solidFill>
                  <a:srgbClr val="000000"/>
                </a:solidFill>
                <a:effectLst/>
                <a:uLnTx/>
                <a:uFillTx/>
                <a:latin typeface="Arial"/>
                <a:ea typeface="+mn-ea"/>
                <a:cs typeface="Arial"/>
              </a:rPr>
              <a:t>available </a:t>
            </a:r>
            <a:r>
              <a:rPr kumimoji="0" sz="1700" b="0" i="0" u="none" strike="noStrike" kern="1200" cap="none" spc="0" normalizeH="0" baseline="0" noProof="0" dirty="0">
                <a:ln>
                  <a:noFill/>
                </a:ln>
                <a:solidFill>
                  <a:srgbClr val="000000"/>
                </a:solidFill>
                <a:effectLst/>
                <a:uLnTx/>
                <a:uFillTx/>
                <a:latin typeface="Arial"/>
                <a:ea typeface="+mn-ea"/>
                <a:cs typeface="Arial"/>
              </a:rPr>
              <a:t>to </a:t>
            </a:r>
            <a:r>
              <a:rPr kumimoji="0" sz="1700" b="0" i="0" u="none" strike="noStrike" kern="1200" cap="none" spc="-5" normalizeH="0" baseline="0" noProof="0" dirty="0">
                <a:ln>
                  <a:noFill/>
                </a:ln>
                <a:solidFill>
                  <a:srgbClr val="000000"/>
                </a:solidFill>
                <a:effectLst/>
                <a:uLnTx/>
                <a:uFillTx/>
                <a:latin typeface="Arial"/>
                <a:ea typeface="+mn-ea"/>
                <a:cs typeface="Arial"/>
              </a:rPr>
              <a:t>everyone, </a:t>
            </a:r>
            <a:r>
              <a:rPr kumimoji="0" sz="1700" b="0" i="0" u="none" strike="noStrike" kern="1200" cap="none" spc="0" normalizeH="0" baseline="0" noProof="0" dirty="0">
                <a:ln>
                  <a:noFill/>
                </a:ln>
                <a:solidFill>
                  <a:srgbClr val="000000"/>
                </a:solidFill>
                <a:effectLst/>
                <a:uLnTx/>
                <a:uFillTx/>
                <a:latin typeface="Arial"/>
                <a:ea typeface="+mn-ea"/>
                <a:cs typeface="Arial"/>
              </a:rPr>
              <a:t>including public and </a:t>
            </a:r>
            <a:r>
              <a:rPr kumimoji="0" sz="1700" b="0" i="0" u="none" strike="noStrike" kern="1200" cap="none" spc="-5" normalizeH="0" baseline="0" noProof="0" dirty="0">
                <a:ln>
                  <a:noFill/>
                </a:ln>
                <a:solidFill>
                  <a:srgbClr val="000000"/>
                </a:solidFill>
                <a:effectLst/>
                <a:uLnTx/>
                <a:uFillTx/>
                <a:latin typeface="Arial"/>
                <a:ea typeface="+mn-ea"/>
                <a:cs typeface="Arial"/>
              </a:rPr>
              <a:t>private organizations</a:t>
            </a:r>
            <a:endParaRPr kumimoji="0" lang="en-US" sz="1700" b="0" i="0" u="none" strike="noStrike" kern="1200" cap="none" spc="-5" normalizeH="0" baseline="0" noProof="0" dirty="0">
              <a:ln>
                <a:noFill/>
              </a:ln>
              <a:solidFill>
                <a:srgbClr val="000000"/>
              </a:solidFill>
              <a:effectLst/>
              <a:uLnTx/>
              <a:uFillTx/>
              <a:latin typeface="Arial"/>
              <a:ea typeface="+mn-ea"/>
              <a:cs typeface="Arial"/>
            </a:endParaRPr>
          </a:p>
          <a:p>
            <a:pPr marL="457200" marR="5080" lvl="0" indent="0" algn="l" defTabSz="457200" rtl="0" eaLnBrk="1" fontAlgn="auto" latinLnBrk="0" hangingPunct="1">
              <a:lnSpc>
                <a:spcPct val="100000"/>
              </a:lnSpc>
              <a:spcBef>
                <a:spcPts val="0"/>
              </a:spcBef>
              <a:spcAft>
                <a:spcPts val="600"/>
              </a:spcAft>
              <a:buClrTx/>
              <a:buSzTx/>
              <a:buFontTx/>
              <a:buNone/>
              <a:tabLst/>
              <a:defRPr/>
            </a:pPr>
            <a:r>
              <a:rPr kumimoji="0" sz="1700" b="0" i="0" u="none" strike="noStrike" kern="1200" cap="none" spc="0" normalizeH="0" baseline="0" noProof="0" dirty="0">
                <a:ln>
                  <a:noFill/>
                </a:ln>
                <a:solidFill>
                  <a:srgbClr val="000000"/>
                </a:solidFill>
                <a:effectLst/>
                <a:uLnTx/>
                <a:uFillTx/>
                <a:latin typeface="Arial"/>
                <a:ea typeface="+mn-ea"/>
                <a:cs typeface="Arial"/>
              </a:rPr>
              <a:t>NIEM includes a data model,</a:t>
            </a:r>
            <a:r>
              <a:rPr kumimoji="0" lang="en-US" sz="1700" b="0" i="0" u="none" strike="noStrike" kern="1200" cap="none" spc="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governance,</a:t>
            </a:r>
            <a:r>
              <a:rPr kumimoji="0" sz="1700" b="0" i="0" u="none" strike="noStrike" kern="1200" cap="none" spc="-3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training,</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tools,</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technical</a:t>
            </a:r>
            <a:r>
              <a:rPr kumimoji="0" sz="1700" b="0" i="0" u="none" strike="noStrike" kern="1200" cap="none" spc="-2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support</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5" normalizeH="0" baseline="0" noProof="0" dirty="0">
                <a:ln>
                  <a:noFill/>
                </a:ln>
                <a:solidFill>
                  <a:srgbClr val="000000"/>
                </a:solidFill>
                <a:effectLst/>
                <a:uLnTx/>
                <a:uFillTx/>
                <a:latin typeface="Arial"/>
                <a:ea typeface="+mn-ea"/>
                <a:cs typeface="Arial"/>
              </a:rPr>
              <a:t>services,</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and</a:t>
            </a:r>
            <a:r>
              <a:rPr kumimoji="0" sz="1700" b="0" i="0" u="none" strike="noStrike" kern="1200" cap="none" spc="-1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an</a:t>
            </a:r>
            <a:r>
              <a:rPr kumimoji="0" sz="1700" b="0" i="0" u="none" strike="noStrike" kern="1200" cap="none" spc="-5" normalizeH="0" baseline="0" noProof="0" dirty="0">
                <a:ln>
                  <a:noFill/>
                </a:ln>
                <a:solidFill>
                  <a:srgbClr val="000000"/>
                </a:solidFill>
                <a:effectLst/>
                <a:uLnTx/>
                <a:uFillTx/>
                <a:latin typeface="Arial"/>
                <a:ea typeface="+mn-ea"/>
                <a:cs typeface="Arial"/>
              </a:rPr>
              <a:t> active</a:t>
            </a:r>
            <a:r>
              <a:rPr kumimoji="0" sz="1700" b="0" i="0" u="none" strike="noStrike" kern="1200" cap="none" spc="-15" normalizeH="0" baseline="0" noProof="0" dirty="0">
                <a:ln>
                  <a:noFill/>
                </a:ln>
                <a:solidFill>
                  <a:srgbClr val="000000"/>
                </a:solidFill>
                <a:effectLst/>
                <a:uLnTx/>
                <a:uFillTx/>
                <a:latin typeface="Arial"/>
                <a:ea typeface="+mn-ea"/>
                <a:cs typeface="Arial"/>
              </a:rPr>
              <a:t> </a:t>
            </a:r>
            <a:r>
              <a:rPr kumimoji="0" sz="1700" b="0" i="0" u="none" strike="noStrike" kern="1200" cap="none" spc="-5" normalizeH="0" baseline="0" noProof="0" dirty="0">
                <a:ln>
                  <a:noFill/>
                </a:ln>
                <a:solidFill>
                  <a:srgbClr val="000000"/>
                </a:solidFill>
                <a:effectLst/>
                <a:uLnTx/>
                <a:uFillTx/>
                <a:latin typeface="Arial"/>
                <a:ea typeface="+mn-ea"/>
                <a:cs typeface="Arial"/>
              </a:rPr>
              <a:t>community</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to</a:t>
            </a:r>
            <a:r>
              <a:rPr kumimoji="0" sz="1700" b="0" i="0" u="none" strike="noStrike" kern="1200" cap="none" spc="-1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assist</a:t>
            </a:r>
            <a:r>
              <a:rPr kumimoji="0" sz="1700" b="0" i="0" u="none" strike="noStrike" kern="1200" cap="none" spc="-3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users</a:t>
            </a:r>
            <a:r>
              <a:rPr kumimoji="0" sz="1700" b="0" i="0" u="none" strike="noStrike" kern="1200" cap="none" spc="-2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in</a:t>
            </a:r>
            <a:r>
              <a:rPr kumimoji="0" sz="1700" b="0" i="0" u="none" strike="noStrike" kern="1200" cap="none" spc="-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adopting</a:t>
            </a:r>
            <a:r>
              <a:rPr kumimoji="0" sz="1700" b="0" i="0" u="none" strike="noStrike" kern="1200" cap="none" spc="-35"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a </a:t>
            </a:r>
            <a:r>
              <a:rPr kumimoji="0" sz="1700" b="0" i="0" u="none" strike="noStrike" kern="1200" cap="none" spc="-5" normalizeH="0" baseline="0" noProof="0" dirty="0">
                <a:ln>
                  <a:noFill/>
                </a:ln>
                <a:solidFill>
                  <a:srgbClr val="000000"/>
                </a:solidFill>
                <a:effectLst/>
                <a:uLnTx/>
                <a:uFillTx/>
                <a:latin typeface="Arial"/>
                <a:ea typeface="+mn-ea"/>
                <a:cs typeface="Arial"/>
              </a:rPr>
              <a:t>standards-based </a:t>
            </a:r>
            <a:r>
              <a:rPr kumimoji="0" sz="1700" b="0" i="0" u="none" strike="noStrike" kern="1200" cap="none" spc="0" normalizeH="0" baseline="0" noProof="0" dirty="0">
                <a:ln>
                  <a:noFill/>
                </a:ln>
                <a:solidFill>
                  <a:srgbClr val="000000"/>
                </a:solidFill>
                <a:effectLst/>
                <a:uLnTx/>
                <a:uFillTx/>
                <a:latin typeface="Arial"/>
                <a:ea typeface="+mn-ea"/>
                <a:cs typeface="Arial"/>
              </a:rPr>
              <a:t>approach to </a:t>
            </a:r>
            <a:r>
              <a:rPr kumimoji="0" sz="1700" b="0" i="0" u="none" strike="noStrike" kern="1200" cap="none" spc="-5" normalizeH="0" baseline="0" noProof="0" dirty="0">
                <a:ln>
                  <a:noFill/>
                </a:ln>
                <a:solidFill>
                  <a:srgbClr val="000000"/>
                </a:solidFill>
                <a:effectLst/>
                <a:uLnTx/>
                <a:uFillTx/>
                <a:latin typeface="Arial"/>
                <a:ea typeface="+mn-ea"/>
                <a:cs typeface="Arial"/>
              </a:rPr>
              <a:t>exchanging</a:t>
            </a:r>
            <a:r>
              <a:rPr kumimoji="0" sz="1700" b="0" i="0" u="none" strike="noStrike" kern="1200" cap="none" spc="-140" normalizeH="0" baseline="0" noProof="0" dirty="0">
                <a:ln>
                  <a:noFill/>
                </a:ln>
                <a:solidFill>
                  <a:srgbClr val="000000"/>
                </a:solidFill>
                <a:effectLst/>
                <a:uLnTx/>
                <a:uFillTx/>
                <a:latin typeface="Arial"/>
                <a:ea typeface="+mn-ea"/>
                <a:cs typeface="Arial"/>
              </a:rPr>
              <a:t> </a:t>
            </a:r>
            <a:r>
              <a:rPr kumimoji="0" sz="1700" b="0" i="0" u="none" strike="noStrike" kern="1200" cap="none" spc="0" normalizeH="0" baseline="0" noProof="0" dirty="0">
                <a:ln>
                  <a:noFill/>
                </a:ln>
                <a:solidFill>
                  <a:srgbClr val="000000"/>
                </a:solidFill>
                <a:effectLst/>
                <a:uLnTx/>
                <a:uFillTx/>
                <a:latin typeface="Arial"/>
                <a:ea typeface="+mn-ea"/>
                <a:cs typeface="Arial"/>
              </a:rPr>
              <a:t>data</a:t>
            </a:r>
            <a:endParaRPr kumimoji="0" sz="1700" b="0" i="0" u="none" strike="noStrike" kern="1200" cap="none" spc="0" normalizeH="0" baseline="0" noProof="0" dirty="0">
              <a:ln>
                <a:noFill/>
              </a:ln>
              <a:solidFill>
                <a:srgbClr val="8B8B8B"/>
              </a:solidFill>
              <a:effectLst/>
              <a:uLnTx/>
              <a:uFillTx/>
              <a:latin typeface="Arial"/>
              <a:ea typeface="+mn-ea"/>
              <a:cs typeface="Arial"/>
            </a:endParaRPr>
          </a:p>
        </p:txBody>
      </p:sp>
      <p:grpSp>
        <p:nvGrpSpPr>
          <p:cNvPr id="71" name="Group 70">
            <a:extLst>
              <a:ext uri="{FF2B5EF4-FFF2-40B4-BE49-F238E27FC236}">
                <a16:creationId xmlns:a16="http://schemas.microsoft.com/office/drawing/2014/main" id="{5E0EA925-67DD-4B32-ACF4-2CD9A215A315}"/>
              </a:ext>
            </a:extLst>
          </p:cNvPr>
          <p:cNvGrpSpPr/>
          <p:nvPr/>
        </p:nvGrpSpPr>
        <p:grpSpPr>
          <a:xfrm>
            <a:off x="783867" y="3020962"/>
            <a:ext cx="10438315" cy="3097205"/>
            <a:chOff x="1997963" y="3087464"/>
            <a:chExt cx="8154924" cy="3249168"/>
          </a:xfrm>
        </p:grpSpPr>
        <p:sp>
          <p:nvSpPr>
            <p:cNvPr id="4" name="object 4"/>
            <p:cNvSpPr/>
            <p:nvPr/>
          </p:nvSpPr>
          <p:spPr>
            <a:xfrm>
              <a:off x="7554467"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 name="object 6"/>
            <p:cNvSpPr/>
            <p:nvPr/>
          </p:nvSpPr>
          <p:spPr>
            <a:xfrm>
              <a:off x="4786884"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 name="object 8"/>
            <p:cNvSpPr/>
            <p:nvPr/>
          </p:nvSpPr>
          <p:spPr>
            <a:xfrm>
              <a:off x="1997963" y="3087464"/>
              <a:ext cx="2598420" cy="3244850"/>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 name="object 10"/>
            <p:cNvSpPr/>
            <p:nvPr/>
          </p:nvSpPr>
          <p:spPr>
            <a:xfrm>
              <a:off x="2023873" y="3605625"/>
              <a:ext cx="2542031" cy="717804"/>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 name="object 11"/>
            <p:cNvSpPr/>
            <p:nvPr/>
          </p:nvSpPr>
          <p:spPr>
            <a:xfrm>
              <a:off x="2447544" y="3694042"/>
              <a:ext cx="1737360" cy="583666"/>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object 12"/>
            <p:cNvSpPr/>
            <p:nvPr/>
          </p:nvSpPr>
          <p:spPr>
            <a:xfrm>
              <a:off x="2071116" y="3633058"/>
              <a:ext cx="2452116" cy="627887"/>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 name="object 13"/>
            <p:cNvSpPr/>
            <p:nvPr/>
          </p:nvSpPr>
          <p:spPr>
            <a:xfrm>
              <a:off x="2071116" y="3633058"/>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 name="object 14"/>
            <p:cNvSpPr txBox="1"/>
            <p:nvPr/>
          </p:nvSpPr>
          <p:spPr>
            <a:xfrm>
              <a:off x="2073110" y="3827267"/>
              <a:ext cx="2450122" cy="239468"/>
            </a:xfrm>
            <a:prstGeom prst="rect">
              <a:avLst/>
            </a:prstGeom>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5" name="object 15"/>
            <p:cNvSpPr/>
            <p:nvPr/>
          </p:nvSpPr>
          <p:spPr>
            <a:xfrm>
              <a:off x="2023873" y="4276184"/>
              <a:ext cx="2542031" cy="717804"/>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object 16"/>
            <p:cNvSpPr/>
            <p:nvPr/>
          </p:nvSpPr>
          <p:spPr>
            <a:xfrm>
              <a:off x="2441448" y="4446912"/>
              <a:ext cx="1708403" cy="400773"/>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7" name="object 17"/>
            <p:cNvSpPr/>
            <p:nvPr/>
          </p:nvSpPr>
          <p:spPr>
            <a:xfrm>
              <a:off x="2071116" y="4303616"/>
              <a:ext cx="2452116" cy="627888"/>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8" name="object 18"/>
            <p:cNvSpPr/>
            <p:nvPr/>
          </p:nvSpPr>
          <p:spPr>
            <a:xfrm>
              <a:off x="2071116" y="4303617"/>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9" name="object 19"/>
            <p:cNvSpPr txBox="1"/>
            <p:nvPr/>
          </p:nvSpPr>
          <p:spPr>
            <a:xfrm>
              <a:off x="2073110" y="4497826"/>
              <a:ext cx="2450122"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20" name="object 20"/>
            <p:cNvSpPr/>
            <p:nvPr/>
          </p:nvSpPr>
          <p:spPr>
            <a:xfrm>
              <a:off x="2023873" y="4948282"/>
              <a:ext cx="2542031" cy="719315"/>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1" name="object 21"/>
            <p:cNvSpPr/>
            <p:nvPr/>
          </p:nvSpPr>
          <p:spPr>
            <a:xfrm>
              <a:off x="2196084" y="5118996"/>
              <a:ext cx="2197607" cy="40077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object 22"/>
            <p:cNvSpPr/>
            <p:nvPr/>
          </p:nvSpPr>
          <p:spPr>
            <a:xfrm>
              <a:off x="2071116" y="4975700"/>
              <a:ext cx="2452116" cy="629413"/>
            </a:xfrm>
            <a:prstGeom prst="rect">
              <a:avLst/>
            </a:prstGeom>
            <a:blipFill>
              <a:blip r:embed="rId1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object 23"/>
            <p:cNvSpPr/>
            <p:nvPr/>
          </p:nvSpPr>
          <p:spPr>
            <a:xfrm>
              <a:off x="2071116" y="4975701"/>
              <a:ext cx="2452370"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object 24"/>
            <p:cNvSpPr txBox="1"/>
            <p:nvPr/>
          </p:nvSpPr>
          <p:spPr>
            <a:xfrm>
              <a:off x="2078255" y="5170672"/>
              <a:ext cx="2444976"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25" name="object 25"/>
            <p:cNvSpPr/>
            <p:nvPr/>
          </p:nvSpPr>
          <p:spPr>
            <a:xfrm>
              <a:off x="2023873" y="5618828"/>
              <a:ext cx="2542031" cy="717804"/>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object 26"/>
            <p:cNvSpPr/>
            <p:nvPr/>
          </p:nvSpPr>
          <p:spPr>
            <a:xfrm>
              <a:off x="2522220" y="5707221"/>
              <a:ext cx="1546859" cy="565378"/>
            </a:xfrm>
            <a:prstGeom prst="rect">
              <a:avLst/>
            </a:prstGeom>
            <a:blipFill>
              <a:blip r:embed="rId1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7" name="object 27"/>
            <p:cNvSpPr/>
            <p:nvPr/>
          </p:nvSpPr>
          <p:spPr>
            <a:xfrm>
              <a:off x="2071116" y="5646260"/>
              <a:ext cx="2452116" cy="627888"/>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object 28"/>
            <p:cNvSpPr/>
            <p:nvPr/>
          </p:nvSpPr>
          <p:spPr>
            <a:xfrm>
              <a:off x="2071116" y="5646261"/>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object 29"/>
            <p:cNvSpPr txBox="1"/>
            <p:nvPr/>
          </p:nvSpPr>
          <p:spPr>
            <a:xfrm>
              <a:off x="2068068" y="5855270"/>
              <a:ext cx="2452116" cy="209870"/>
            </a:xfrm>
            <a:prstGeom prst="rect">
              <a:avLst/>
            </a:prstGeom>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30" name="object 30"/>
            <p:cNvSpPr/>
            <p:nvPr/>
          </p:nvSpPr>
          <p:spPr>
            <a:xfrm>
              <a:off x="4806697" y="3605625"/>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object 31"/>
            <p:cNvSpPr/>
            <p:nvPr/>
          </p:nvSpPr>
          <p:spPr>
            <a:xfrm>
              <a:off x="5538216" y="3776352"/>
              <a:ext cx="1075931" cy="400773"/>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object 32"/>
            <p:cNvSpPr/>
            <p:nvPr/>
          </p:nvSpPr>
          <p:spPr>
            <a:xfrm>
              <a:off x="4853940" y="3633058"/>
              <a:ext cx="2450592" cy="627887"/>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3" name="object 33"/>
            <p:cNvSpPr/>
            <p:nvPr/>
          </p:nvSpPr>
          <p:spPr>
            <a:xfrm>
              <a:off x="4853940"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4" name="object 34"/>
            <p:cNvSpPr txBox="1"/>
            <p:nvPr/>
          </p:nvSpPr>
          <p:spPr>
            <a:xfrm>
              <a:off x="4847830" y="3827267"/>
              <a:ext cx="2456701"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35" name="object 35"/>
            <p:cNvSpPr/>
            <p:nvPr/>
          </p:nvSpPr>
          <p:spPr>
            <a:xfrm>
              <a:off x="4806697" y="4276184"/>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6" name="object 36"/>
            <p:cNvSpPr/>
            <p:nvPr/>
          </p:nvSpPr>
          <p:spPr>
            <a:xfrm>
              <a:off x="5280659" y="4446912"/>
              <a:ext cx="1592580" cy="400773"/>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7" name="object 37"/>
            <p:cNvSpPr/>
            <p:nvPr/>
          </p:nvSpPr>
          <p:spPr>
            <a:xfrm>
              <a:off x="4853940" y="4303616"/>
              <a:ext cx="2450592" cy="627888"/>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8" name="object 38"/>
            <p:cNvSpPr/>
            <p:nvPr/>
          </p:nvSpPr>
          <p:spPr>
            <a:xfrm>
              <a:off x="4853940"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9" name="object 39"/>
            <p:cNvSpPr txBox="1"/>
            <p:nvPr/>
          </p:nvSpPr>
          <p:spPr>
            <a:xfrm>
              <a:off x="4873917" y="4497826"/>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XML </a:t>
              </a: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40" name="object 40"/>
            <p:cNvSpPr/>
            <p:nvPr/>
          </p:nvSpPr>
          <p:spPr>
            <a:xfrm>
              <a:off x="4806697" y="4948282"/>
              <a:ext cx="2540507" cy="719315"/>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1" name="object 41"/>
            <p:cNvSpPr/>
            <p:nvPr/>
          </p:nvSpPr>
          <p:spPr>
            <a:xfrm>
              <a:off x="4974335" y="5118996"/>
              <a:ext cx="2205228" cy="40077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2" name="object 42"/>
            <p:cNvSpPr/>
            <p:nvPr/>
          </p:nvSpPr>
          <p:spPr>
            <a:xfrm>
              <a:off x="4853940" y="4975700"/>
              <a:ext cx="2450592" cy="629413"/>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3" name="object 43"/>
            <p:cNvSpPr/>
            <p:nvPr/>
          </p:nvSpPr>
          <p:spPr>
            <a:xfrm>
              <a:off x="4853940"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4" name="object 44"/>
            <p:cNvSpPr txBox="1"/>
            <p:nvPr/>
          </p:nvSpPr>
          <p:spPr>
            <a:xfrm>
              <a:off x="4873917" y="5170672"/>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45" name="object 45"/>
            <p:cNvSpPr/>
            <p:nvPr/>
          </p:nvSpPr>
          <p:spPr>
            <a:xfrm>
              <a:off x="4806697" y="5618828"/>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6" name="object 46"/>
            <p:cNvSpPr/>
            <p:nvPr/>
          </p:nvSpPr>
          <p:spPr>
            <a:xfrm>
              <a:off x="5247132" y="5707221"/>
              <a:ext cx="1659636" cy="56537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7" name="object 47"/>
            <p:cNvSpPr/>
            <p:nvPr/>
          </p:nvSpPr>
          <p:spPr>
            <a:xfrm>
              <a:off x="4853940" y="5646260"/>
              <a:ext cx="2450592" cy="62788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48" name="object 48"/>
            <p:cNvSpPr/>
            <p:nvPr/>
          </p:nvSpPr>
          <p:spPr>
            <a:xfrm>
              <a:off x="4853940"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9" name="object 49"/>
            <p:cNvSpPr txBox="1"/>
            <p:nvPr/>
          </p:nvSpPr>
          <p:spPr>
            <a:xfrm>
              <a:off x="4873917" y="5855270"/>
              <a:ext cx="2426042" cy="209870"/>
            </a:xfrm>
            <a:prstGeom prst="rect">
              <a:avLst/>
            </a:prstGeom>
          </p:spPr>
          <p:txBody>
            <a:bodyPr vert="horz" wrap="square" lIns="0" tIns="33019" rIns="0" bIns="0" rtlCol="0">
              <a:spAutoFit/>
            </a:bodyPr>
            <a:lstStyle/>
            <a:p>
              <a:pPr marL="12700" marR="5080" lvl="0" indent="3028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50" name="object 50"/>
            <p:cNvSpPr/>
            <p:nvPr/>
          </p:nvSpPr>
          <p:spPr>
            <a:xfrm>
              <a:off x="7574280" y="3605625"/>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1" name="object 51"/>
            <p:cNvSpPr/>
            <p:nvPr/>
          </p:nvSpPr>
          <p:spPr>
            <a:xfrm>
              <a:off x="7891271" y="3694042"/>
              <a:ext cx="1947672" cy="565378"/>
            </a:xfrm>
            <a:prstGeom prst="rect">
              <a:avLst/>
            </a:prstGeom>
            <a:blipFill>
              <a:blip r:embed="rId2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2" name="object 52"/>
            <p:cNvSpPr/>
            <p:nvPr/>
          </p:nvSpPr>
          <p:spPr>
            <a:xfrm>
              <a:off x="7621523" y="3633058"/>
              <a:ext cx="2450592" cy="627887"/>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3" name="object 53"/>
            <p:cNvSpPr/>
            <p:nvPr/>
          </p:nvSpPr>
          <p:spPr>
            <a:xfrm>
              <a:off x="7621523"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4" name="object 54"/>
            <p:cNvSpPr txBox="1"/>
            <p:nvPr/>
          </p:nvSpPr>
          <p:spPr>
            <a:xfrm>
              <a:off x="7621014" y="3754620"/>
              <a:ext cx="2395492" cy="384762"/>
            </a:xfrm>
            <a:prstGeom prst="rect">
              <a:avLst/>
            </a:prstGeom>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55" name="object 55"/>
            <p:cNvSpPr/>
            <p:nvPr/>
          </p:nvSpPr>
          <p:spPr>
            <a:xfrm>
              <a:off x="7574280" y="4276184"/>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6" name="object 56"/>
            <p:cNvSpPr/>
            <p:nvPr/>
          </p:nvSpPr>
          <p:spPr>
            <a:xfrm>
              <a:off x="8080247" y="4364602"/>
              <a:ext cx="1528572" cy="565378"/>
            </a:xfrm>
            <a:prstGeom prst="rect">
              <a:avLst/>
            </a:prstGeom>
            <a:blipFill>
              <a:blip r:embed="rId2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7" name="object 57"/>
            <p:cNvSpPr/>
            <p:nvPr/>
          </p:nvSpPr>
          <p:spPr>
            <a:xfrm>
              <a:off x="7621523" y="4303616"/>
              <a:ext cx="2450592" cy="627888"/>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8" name="object 58"/>
            <p:cNvSpPr/>
            <p:nvPr/>
          </p:nvSpPr>
          <p:spPr>
            <a:xfrm>
              <a:off x="7621523"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9" name="object 59"/>
            <p:cNvSpPr txBox="1"/>
            <p:nvPr/>
          </p:nvSpPr>
          <p:spPr>
            <a:xfrm>
              <a:off x="7641843" y="4512626"/>
              <a:ext cx="2425699" cy="209870"/>
            </a:xfrm>
            <a:prstGeom prst="rect">
              <a:avLst/>
            </a:prstGeom>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60" name="object 60"/>
            <p:cNvSpPr/>
            <p:nvPr/>
          </p:nvSpPr>
          <p:spPr>
            <a:xfrm>
              <a:off x="7574280" y="4948282"/>
              <a:ext cx="2540507" cy="719315"/>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1" name="object 61"/>
            <p:cNvSpPr/>
            <p:nvPr/>
          </p:nvSpPr>
          <p:spPr>
            <a:xfrm>
              <a:off x="7834885" y="5118996"/>
              <a:ext cx="2017775" cy="400773"/>
            </a:xfrm>
            <a:prstGeom prst="rect">
              <a:avLst/>
            </a:prstGeom>
            <a:blipFill>
              <a:blip r:embed="rId2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2" name="object 62"/>
            <p:cNvSpPr/>
            <p:nvPr/>
          </p:nvSpPr>
          <p:spPr>
            <a:xfrm>
              <a:off x="7641843" y="4965399"/>
              <a:ext cx="2450592" cy="629413"/>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3" name="object 63"/>
            <p:cNvSpPr/>
            <p:nvPr/>
          </p:nvSpPr>
          <p:spPr>
            <a:xfrm>
              <a:off x="7621523"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4" name="object 64"/>
            <p:cNvSpPr txBox="1"/>
            <p:nvPr/>
          </p:nvSpPr>
          <p:spPr>
            <a:xfrm>
              <a:off x="7641843" y="5160370"/>
              <a:ext cx="2425699"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65" name="object 65"/>
            <p:cNvSpPr/>
            <p:nvPr/>
          </p:nvSpPr>
          <p:spPr>
            <a:xfrm>
              <a:off x="7574280" y="5618828"/>
              <a:ext cx="2540507" cy="717804"/>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6" name="object 66"/>
            <p:cNvSpPr/>
            <p:nvPr/>
          </p:nvSpPr>
          <p:spPr>
            <a:xfrm>
              <a:off x="8042147" y="5707221"/>
              <a:ext cx="1603248" cy="565378"/>
            </a:xfrm>
            <a:prstGeom prst="rect">
              <a:avLst/>
            </a:prstGeom>
            <a:blipFill>
              <a:blip r:embed="rId2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7" name="object 67"/>
            <p:cNvSpPr/>
            <p:nvPr/>
          </p:nvSpPr>
          <p:spPr>
            <a:xfrm>
              <a:off x="7621523" y="5646260"/>
              <a:ext cx="2450592" cy="62788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8" name="object 68"/>
            <p:cNvSpPr/>
            <p:nvPr/>
          </p:nvSpPr>
          <p:spPr>
            <a:xfrm>
              <a:off x="7621523"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9" name="object 69"/>
            <p:cNvSpPr txBox="1"/>
            <p:nvPr/>
          </p:nvSpPr>
          <p:spPr>
            <a:xfrm>
              <a:off x="7641843" y="5855270"/>
              <a:ext cx="2425699" cy="209870"/>
            </a:xfrm>
            <a:prstGeom prst="rect">
              <a:avLst/>
            </a:prstGeom>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0" name="object 70"/>
          <p:cNvSpPr txBox="1"/>
          <p:nvPr/>
        </p:nvSpPr>
        <p:spPr>
          <a:xfrm>
            <a:off x="5975604" y="6408528"/>
            <a:ext cx="283845" cy="247504"/>
          </a:xfrm>
          <a:prstGeom prst="rect">
            <a:avLst/>
          </a:prstGeom>
        </p:spPr>
        <p:txBody>
          <a:bodyPr vert="horz" wrap="square" lIns="0" tIns="62230" rIns="0" bIns="0" rtlCol="0">
            <a:spAutoFit/>
          </a:bodyPr>
          <a:lstStyle/>
          <a:p>
            <a:pPr marL="38100" marR="0" lvl="0" indent="0" algn="l" defTabSz="457200" rtl="0" eaLnBrk="1" fontAlgn="auto" latinLnBrk="0" hangingPunct="1">
              <a:lnSpc>
                <a:spcPct val="100000"/>
              </a:lnSpc>
              <a:spcBef>
                <a:spcPts val="49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1F487C"/>
                </a:solidFill>
                <a:effectLst/>
                <a:uLnTx/>
                <a:uFillTx/>
                <a:latin typeface="Tw Cen MT"/>
                <a:ea typeface="+mn-ea"/>
                <a:cs typeface="Tw Cen MT"/>
              </a:rPr>
              <a:pPr marL="38100" marR="0" lvl="0" indent="0" algn="l" defTabSz="457200" rtl="0" eaLnBrk="1" fontAlgn="auto" latinLnBrk="0" hangingPunct="1">
                <a:lnSpc>
                  <a:spcPct val="100000"/>
                </a:lnSpc>
                <a:spcBef>
                  <a:spcPts val="490"/>
                </a:spcBef>
                <a:spcAft>
                  <a:spcPts val="0"/>
                </a:spcAft>
                <a:buClrTx/>
                <a:buSzTx/>
                <a:buFontTx/>
                <a:buNone/>
                <a:tabLst/>
                <a:defRPr/>
              </a:pPr>
              <a:t>53</a:t>
            </a:fld>
            <a:endParaRPr kumimoji="0" sz="1200" b="0" i="0" u="none" strike="noStrike" kern="1200" cap="none" spc="0" normalizeH="0" baseline="0" noProof="0" dirty="0">
              <a:ln>
                <a:noFill/>
              </a:ln>
              <a:solidFill>
                <a:srgbClr val="8B8B8B"/>
              </a:solidFill>
              <a:effectLst/>
              <a:uLnTx/>
              <a:uFillTx/>
              <a:latin typeface="Tw Cen MT"/>
              <a:ea typeface="+mn-ea"/>
              <a:cs typeface="Tw Cen MT"/>
            </a:endParaRPr>
          </a:p>
        </p:txBody>
      </p:sp>
      <p:sp>
        <p:nvSpPr>
          <p:cNvPr id="72" name="Rectangle 71">
            <a:extLst>
              <a:ext uri="{FF2B5EF4-FFF2-40B4-BE49-F238E27FC236}">
                <a16:creationId xmlns:a16="http://schemas.microsoft.com/office/drawing/2014/main" id="{0BAB8E23-F9C2-47F8-BD43-C9C51D06373D}"/>
              </a:ext>
            </a:extLst>
          </p:cNvPr>
          <p:cNvSpPr/>
          <p:nvPr/>
        </p:nvSpPr>
        <p:spPr>
          <a:xfrm>
            <a:off x="873602" y="3094906"/>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NIEM Community</a:t>
            </a:r>
          </a:p>
        </p:txBody>
      </p:sp>
      <p:sp>
        <p:nvSpPr>
          <p:cNvPr id="73" name="Rectangle 72">
            <a:extLst>
              <a:ext uri="{FF2B5EF4-FFF2-40B4-BE49-F238E27FC236}">
                <a16:creationId xmlns:a16="http://schemas.microsoft.com/office/drawing/2014/main" id="{69718526-443E-4122-A71E-7E9EEF213CDB}"/>
              </a:ext>
            </a:extLst>
          </p:cNvPr>
          <p:cNvSpPr/>
          <p:nvPr/>
        </p:nvSpPr>
        <p:spPr>
          <a:xfrm>
            <a:off x="4379052" y="3112126"/>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4" name="Rectangle 73">
            <a:extLst>
              <a:ext uri="{FF2B5EF4-FFF2-40B4-BE49-F238E27FC236}">
                <a16:creationId xmlns:a16="http://schemas.microsoft.com/office/drawing/2014/main" id="{7BF49F87-80BE-424F-B4A0-0520952E9244}"/>
              </a:ext>
            </a:extLst>
          </p:cNvPr>
          <p:cNvSpPr/>
          <p:nvPr/>
        </p:nvSpPr>
        <p:spPr>
          <a:xfrm>
            <a:off x="7896200" y="3086425"/>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sp>
        <p:nvSpPr>
          <p:cNvPr id="75" name="Slide Number Placeholder 74">
            <a:extLst>
              <a:ext uri="{FF2B5EF4-FFF2-40B4-BE49-F238E27FC236}">
                <a16:creationId xmlns:a16="http://schemas.microsoft.com/office/drawing/2014/main" id="{B0D6B594-C774-4861-94BE-11A260C0C02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66171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a:extLst>
              <a:ext uri="{FF2B5EF4-FFF2-40B4-BE49-F238E27FC236}">
                <a16:creationId xmlns:a16="http://schemas.microsoft.com/office/drawing/2014/main" id="{7696CF6F-82AB-4777-9B3C-26ABD5E361E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431" y="2003750"/>
            <a:ext cx="6686550" cy="196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Placeholder 4">
            <a:extLst>
              <a:ext uri="{FF2B5EF4-FFF2-40B4-BE49-F238E27FC236}">
                <a16:creationId xmlns:a16="http://schemas.microsoft.com/office/drawing/2014/main" id="{9A531472-042B-4D3B-9768-35871AB085E3}"/>
              </a:ext>
            </a:extLst>
          </p:cNvPr>
          <p:cNvSpPr txBox="1">
            <a:spLocks/>
          </p:cNvSpPr>
          <p:nvPr/>
        </p:nvSpPr>
        <p:spPr bwMode="auto">
          <a:xfrm>
            <a:off x="1556731" y="1107351"/>
            <a:ext cx="9135688" cy="101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l" defTabSz="457200" rtl="0" eaLnBrk="1" fontAlgn="auto" latinLnBrk="0" hangingPunct="1">
              <a:lnSpc>
                <a:spcPct val="100000"/>
              </a:lnSpc>
              <a:spcBef>
                <a:spcPct val="20000"/>
              </a:spcBef>
              <a:spcAft>
                <a:spcPts val="0"/>
              </a:spcAft>
              <a:buClrTx/>
              <a:buSzPct val="80000"/>
              <a:buFontTx/>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NIEM is a data layer standard and intentionally does not address all the necessary technologies needed for information sharing</a:t>
            </a:r>
            <a:endParaRPr kumimoji="0" lang="en-US" altLang="en-US" sz="24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608F7902-73C3-4F93-8E8D-0EA394D83798}"/>
              </a:ext>
            </a:extLst>
          </p:cNvPr>
          <p:cNvSpPr>
            <a:spLocks noGrp="1"/>
          </p:cNvSpPr>
          <p:nvPr>
            <p:ph type="title"/>
          </p:nvPr>
        </p:nvSpPr>
        <p:spPr>
          <a:xfrm>
            <a:off x="0" y="413882"/>
            <a:ext cx="12192000" cy="461048"/>
          </a:xfrm>
        </p:spPr>
        <p:txBody>
          <a:bodyPr vert="horz" lIns="91440" tIns="45720" rIns="91440" bIns="45720" rtlCol="0" anchor="t">
            <a:noAutofit/>
          </a:bodyPr>
          <a:lstStyle/>
          <a:p>
            <a:r>
              <a:rPr lang="en-US" spc="-100" dirty="0">
                <a:solidFill>
                  <a:srgbClr val="005170"/>
                </a:solidFill>
                <a:latin typeface="Arial"/>
              </a:rPr>
              <a:t>	Scope of niem</a:t>
            </a:r>
          </a:p>
        </p:txBody>
      </p:sp>
      <p:sp>
        <p:nvSpPr>
          <p:cNvPr id="6" name="TextBox 5">
            <a:extLst>
              <a:ext uri="{FF2B5EF4-FFF2-40B4-BE49-F238E27FC236}">
                <a16:creationId xmlns:a16="http://schemas.microsoft.com/office/drawing/2014/main" id="{0F6DE6CB-D7DF-42BA-B994-8F4349DD115F}"/>
              </a:ext>
            </a:extLst>
          </p:cNvPr>
          <p:cNvSpPr txBox="1"/>
          <p:nvPr/>
        </p:nvSpPr>
        <p:spPr>
          <a:xfrm>
            <a:off x="1556730" y="4832474"/>
            <a:ext cx="913568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Arial" charset="0"/>
              </a:rPr>
              <a:t>Exchange partners decide how to store and process the NIEM-conformant data being exchanged</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5A44E5DE-5C9B-42AF-9A4F-5FD1BD0683E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pic>
        <p:nvPicPr>
          <p:cNvPr id="4" name="Picture 3"/>
          <p:cNvPicPr>
            <a:picLocks noChangeAspect="1"/>
          </p:cNvPicPr>
          <p:nvPr/>
        </p:nvPicPr>
        <p:blipFill>
          <a:blip r:embed="rId4"/>
          <a:stretch>
            <a:fillRect/>
          </a:stretch>
        </p:blipFill>
        <p:spPr>
          <a:xfrm>
            <a:off x="7994657" y="2003750"/>
            <a:ext cx="2697760" cy="2617470"/>
          </a:xfrm>
          <a:prstGeom prst="rect">
            <a:avLst/>
          </a:prstGeom>
        </p:spPr>
      </p:pic>
    </p:spTree>
    <p:extLst>
      <p:ext uri="{BB962C8B-B14F-4D97-AF65-F5344CB8AC3E}">
        <p14:creationId xmlns:p14="http://schemas.microsoft.com/office/powerpoint/2010/main" val="76601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flipV="1">
            <a:off x="887190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231333"/>
            <a:ext cx="12192000" cy="567463"/>
          </a:xfrm>
          <a:noFill/>
          <a:ln w="9525">
            <a:noFill/>
            <a:miter lim="800000"/>
            <a:headEnd/>
            <a:tailEnd/>
          </a:ln>
          <a:effectLst/>
        </p:spPr>
        <p:txBody>
          <a:bodyPr vert="horz" wrap="square" lIns="0" tIns="13335" rIns="0" bIns="0" numCol="1" rtlCol="0" anchor="b" anchorCtr="0" compatLnSpc="1">
            <a:prstTxWarp prst="textNoShape">
              <a:avLst/>
            </a:prstTxWarp>
            <a:spAutoFit/>
          </a:bodyPr>
          <a:lstStyle/>
          <a:p>
            <a:pPr marL="12700">
              <a:lnSpc>
                <a:spcPct val="100000"/>
              </a:lnSpc>
              <a:spcBef>
                <a:spcPts val="105"/>
              </a:spcBef>
            </a:pPr>
            <a:r>
              <a:rPr lang="en-US" sz="3600" spc="-65" dirty="0">
                <a:solidFill>
                  <a:srgbClr val="005170"/>
                </a:solidFill>
                <a:latin typeface="+mn-lt"/>
                <a:cs typeface="+mj-cs"/>
              </a:rPr>
              <a:t>Data Interoperability Problem</a:t>
            </a:r>
          </a:p>
        </p:txBody>
      </p:sp>
      <p:sp>
        <p:nvSpPr>
          <p:cNvPr id="3" name="Slide Number Placeholder 2"/>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a:ln>
                  <a:noFill/>
                </a:ln>
                <a:solidFill>
                  <a:srgbClr val="00516F"/>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srgbClr val="00516F"/>
              </a:solidFill>
              <a:effectLst/>
              <a:uLnTx/>
              <a:uFillTx/>
              <a:latin typeface="Arial"/>
              <a:ea typeface="+mn-ea"/>
              <a:cs typeface="+mn-cs"/>
            </a:endParaRPr>
          </a:p>
        </p:txBody>
      </p:sp>
      <p:sp>
        <p:nvSpPr>
          <p:cNvPr id="8" name="Rounded Rectangle 7"/>
          <p:cNvSpPr/>
          <p:nvPr/>
        </p:nvSpPr>
        <p:spPr bwMode="auto">
          <a:xfrm>
            <a:off x="5155216" y="1466857"/>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9" name="TextBox 8"/>
          <p:cNvSpPr txBox="1"/>
          <p:nvPr/>
        </p:nvSpPr>
        <p:spPr>
          <a:xfrm>
            <a:off x="5155219" y="1555370"/>
            <a:ext cx="196892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IF THESE AREN’T COMPATIBLE…</a:t>
            </a:r>
          </a:p>
        </p:txBody>
      </p:sp>
      <p:cxnSp>
        <p:nvCxnSpPr>
          <p:cNvPr id="35" name="Straight Connector 34"/>
          <p:cNvCxnSpPr>
            <a:endCxn id="9" idx="1"/>
          </p:cNvCxnSpPr>
          <p:nvPr/>
        </p:nvCxnSpPr>
        <p:spPr>
          <a:xfrm>
            <a:off x="4575206"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3" idx="0"/>
            <a:endCxn id="8" idx="2"/>
          </p:cNvCxnSpPr>
          <p:nvPr/>
        </p:nvCxnSpPr>
        <p:spPr>
          <a:xfrm flipV="1">
            <a:off x="6139043" y="2164508"/>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83" name="Freeform 46"/>
          <p:cNvSpPr>
            <a:spLocks/>
          </p:cNvSpPr>
          <p:nvPr/>
        </p:nvSpPr>
        <p:spPr bwMode="auto">
          <a:xfrm>
            <a:off x="208917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TextBox 84"/>
          <p:cNvSpPr txBox="1"/>
          <p:nvPr/>
        </p:nvSpPr>
        <p:spPr>
          <a:xfrm>
            <a:off x="2464505"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cxnSp>
        <p:nvCxnSpPr>
          <p:cNvPr id="99" name="Straight Connector 98"/>
          <p:cNvCxnSpPr>
            <a:stCxn id="9" idx="3"/>
          </p:cNvCxnSpPr>
          <p:nvPr/>
        </p:nvCxnSpPr>
        <p:spPr>
          <a:xfrm>
            <a:off x="712414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5155216" y="2380361"/>
            <a:ext cx="1967654" cy="431142"/>
            <a:chOff x="2921754" y="3050031"/>
            <a:chExt cx="666067" cy="431142"/>
          </a:xfrm>
        </p:grpSpPr>
        <p:sp>
          <p:nvSpPr>
            <p:cNvPr id="134" name="Rounded Rectangle 133"/>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35" name="TextBox 134"/>
            <p:cNvSpPr txBox="1"/>
            <p:nvPr/>
          </p:nvSpPr>
          <p:spPr>
            <a:xfrm>
              <a:off x="2921754" y="3138723"/>
              <a:ext cx="666067" cy="271869"/>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THIS WON’T WORK</a:t>
              </a:r>
            </a:p>
          </p:txBody>
        </p:sp>
      </p:grpSp>
      <p:sp>
        <p:nvSpPr>
          <p:cNvPr id="71" name="Freeform 46"/>
          <p:cNvSpPr>
            <a:spLocks/>
          </p:cNvSpPr>
          <p:nvPr/>
        </p:nvSpPr>
        <p:spPr bwMode="auto">
          <a:xfrm flipH="1">
            <a:off x="773794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85BB"/>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2" name="TextBox 71"/>
          <p:cNvSpPr txBox="1"/>
          <p:nvPr/>
        </p:nvSpPr>
        <p:spPr>
          <a:xfrm>
            <a:off x="7890992"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grpSp>
        <p:nvGrpSpPr>
          <p:cNvPr id="29" name="Group 28"/>
          <p:cNvGrpSpPr/>
          <p:nvPr/>
        </p:nvGrpSpPr>
        <p:grpSpPr>
          <a:xfrm>
            <a:off x="2425430" y="3556000"/>
            <a:ext cx="7441167" cy="2528012"/>
            <a:chOff x="901429" y="3341077"/>
            <a:chExt cx="7441167" cy="2528012"/>
          </a:xfrm>
        </p:grpSpPr>
        <p:cxnSp>
          <p:nvCxnSpPr>
            <p:cNvPr id="147" name="Straight Connector 146"/>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4" name="Oval 3"/>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5" name="TextBox 14"/>
            <p:cNvSpPr txBox="1"/>
            <p:nvPr/>
          </p:nvSpPr>
          <p:spPr>
            <a:xfrm>
              <a:off x="3142164" y="3959279"/>
              <a:ext cx="2945758" cy="1179297"/>
            </a:xfrm>
            <a:prstGeom prst="rect">
              <a:avLst/>
            </a:prstGeom>
            <a:noFill/>
          </p:spPr>
          <p:txBody>
            <a:bodyPr wrap="square" lIns="91440" rIns="91440" rtlCol="0">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DATA</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EXCHANGE </a:t>
              </a:r>
              <a:b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br>
              <a:r>
                <a:rPr kumimoji="0" lang="en-US" sz="2600" b="1" i="0" u="none" strike="noStrike" kern="1200" cap="none" spc="0" normalizeH="0" baseline="30000" noProof="0" dirty="0">
                  <a:ln>
                    <a:noFill/>
                  </a:ln>
                  <a:solidFill>
                    <a:srgbClr val="8B8B8B">
                      <a:lumMod val="75000"/>
                    </a:srgbClr>
                  </a:solidFill>
                  <a:effectLst/>
                  <a:uLnTx/>
                  <a:uFillTx/>
                  <a:latin typeface="Arial"/>
                  <a:ea typeface="+mn-ea"/>
                  <a:cs typeface="+mn-cs"/>
                </a:rPr>
                <a:t>@ </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RUNTIME</a:t>
              </a:r>
              <a:endParaRPr kumimoji="0" lang="en-US" sz="2600" b="1" i="1" u="none" strike="noStrike" kern="1200" cap="none" spc="0" normalizeH="0" baseline="0" noProof="0" dirty="0">
                <a:ln>
                  <a:noFill/>
                </a:ln>
                <a:solidFill>
                  <a:srgbClr val="8B8B8B">
                    <a:lumMod val="75000"/>
                  </a:srgbClr>
                </a:solidFill>
                <a:effectLst/>
                <a:uLnTx/>
                <a:uFillTx/>
                <a:latin typeface="Arial" charset="0"/>
                <a:ea typeface="+mn-ea"/>
                <a:cs typeface="+mn-cs"/>
              </a:endParaRPr>
            </a:p>
          </p:txBody>
        </p:sp>
        <p:grpSp>
          <p:nvGrpSpPr>
            <p:cNvPr id="24" name="Group 23"/>
            <p:cNvGrpSpPr/>
            <p:nvPr/>
          </p:nvGrpSpPr>
          <p:grpSpPr>
            <a:xfrm>
              <a:off x="901429" y="3959280"/>
              <a:ext cx="1975604" cy="1324908"/>
              <a:chOff x="940505" y="3959280"/>
              <a:chExt cx="1975604" cy="1324908"/>
            </a:xfrm>
          </p:grpSpPr>
          <p:grpSp>
            <p:nvGrpSpPr>
              <p:cNvPr id="19" name="Group 18"/>
              <p:cNvGrpSpPr/>
              <p:nvPr/>
            </p:nvGrpSpPr>
            <p:grpSpPr>
              <a:xfrm>
                <a:off x="940505" y="3959280"/>
                <a:ext cx="1975604" cy="1324908"/>
                <a:chOff x="1075623" y="4194858"/>
                <a:chExt cx="1273048" cy="853751"/>
              </a:xfrm>
            </p:grpSpPr>
            <p:sp>
              <p:nvSpPr>
                <p:cNvPr id="102" name="Rounded Rectangle 101"/>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01" name="Rounded Rectangle 100"/>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27" name="Rounded Rectangle 26"/>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28" name="TextBox 27"/>
              <p:cNvSpPr txBox="1"/>
              <p:nvPr/>
            </p:nvSpPr>
            <p:spPr>
              <a:xfrm>
                <a:off x="940505"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sp>
          <p:nvSpPr>
            <p:cNvPr id="143" name="&quot;No&quot; Symbol 142"/>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nvGrpSpPr>
            <p:cNvPr id="25" name="Group 24"/>
            <p:cNvGrpSpPr/>
            <p:nvPr/>
          </p:nvGrpSpPr>
          <p:grpSpPr>
            <a:xfrm>
              <a:off x="6366992" y="3959280"/>
              <a:ext cx="1975604" cy="1324908"/>
              <a:chOff x="6366992" y="3959280"/>
              <a:chExt cx="1975604" cy="1324908"/>
            </a:xfrm>
          </p:grpSpPr>
          <p:grpSp>
            <p:nvGrpSpPr>
              <p:cNvPr id="97" name="Group 96"/>
              <p:cNvGrpSpPr/>
              <p:nvPr/>
            </p:nvGrpSpPr>
            <p:grpSpPr>
              <a:xfrm>
                <a:off x="6366992" y="3959280"/>
                <a:ext cx="1975604" cy="1324908"/>
                <a:chOff x="1075623" y="4194858"/>
                <a:chExt cx="1273048" cy="853751"/>
              </a:xfrm>
            </p:grpSpPr>
            <p:sp>
              <p:nvSpPr>
                <p:cNvPr id="98" name="Rounded Rectangle 97"/>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03" name="Rounded Rectangle 102"/>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10" name="Rounded Rectangle 109"/>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111" name="TextBox 110"/>
              <p:cNvSpPr txBox="1"/>
              <p:nvPr/>
            </p:nvSpPr>
            <p:spPr>
              <a:xfrm>
                <a:off x="6366992"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grpSp>
      <p:grpSp>
        <p:nvGrpSpPr>
          <p:cNvPr id="112" name="Group 111"/>
          <p:cNvGrpSpPr/>
          <p:nvPr/>
        </p:nvGrpSpPr>
        <p:grpSpPr>
          <a:xfrm>
            <a:off x="2948418" y="2970258"/>
            <a:ext cx="945716" cy="831508"/>
            <a:chOff x="1971676" y="1065212"/>
            <a:chExt cx="6230936" cy="5478465"/>
          </a:xfrm>
          <a:solidFill>
            <a:srgbClr val="00506F"/>
          </a:solidFill>
        </p:grpSpPr>
        <p:sp>
          <p:nvSpPr>
            <p:cNvPr id="113" name="Freeform 2"/>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4" name="Freeform 3"/>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5" name="Freeform 4"/>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Freeform 5"/>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7" name="Freeform 6"/>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Freeform 7"/>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21" name="Group 120"/>
          <p:cNvGrpSpPr/>
          <p:nvPr/>
        </p:nvGrpSpPr>
        <p:grpSpPr>
          <a:xfrm>
            <a:off x="8402078" y="2970258"/>
            <a:ext cx="945716" cy="831508"/>
            <a:chOff x="1971676" y="1065212"/>
            <a:chExt cx="6230936" cy="5478465"/>
          </a:xfrm>
          <a:solidFill>
            <a:srgbClr val="0085BB"/>
          </a:solidFill>
        </p:grpSpPr>
        <p:sp>
          <p:nvSpPr>
            <p:cNvPr id="122" name="Freeform 2"/>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Freeform 3"/>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Freeform 4"/>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Freeform 5"/>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2" name="Freeform 6"/>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6" name="Freeform 7"/>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cxnSp>
        <p:nvCxnSpPr>
          <p:cNvPr id="47" name="Straight Connector 46"/>
          <p:cNvCxnSpPr/>
          <p:nvPr/>
        </p:nvCxnSpPr>
        <p:spPr>
          <a:xfrm flipV="1">
            <a:off x="342731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4740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049"/>
            <a:ext cx="12192000" cy="995477"/>
          </a:xfrm>
        </p:spPr>
        <p:txBody>
          <a:bodyPr vert="horz" lIns="91440" tIns="45720" rIns="91440" bIns="45720" rtlCol="0" anchor="ctr" anchorCtr="0">
            <a:normAutofit/>
          </a:bodyPr>
          <a:lstStyle/>
          <a:p>
            <a:pPr algn="l"/>
            <a:r>
              <a:rPr lang="en-US" dirty="0">
                <a:solidFill>
                  <a:srgbClr val="005170"/>
                </a:solidFill>
                <a:latin typeface="+mj-lt"/>
              </a:rPr>
              <a:t>Niem in action: How NIEM Exchanges </a:t>
            </a:r>
            <a:br>
              <a:rPr lang="en-US" dirty="0">
                <a:solidFill>
                  <a:srgbClr val="005170"/>
                </a:solidFill>
                <a:latin typeface="+mj-lt"/>
              </a:rPr>
            </a:br>
            <a:r>
              <a:rPr lang="en-US" dirty="0">
                <a:solidFill>
                  <a:srgbClr val="005170"/>
                </a:solidFill>
                <a:latin typeface="+mj-lt"/>
              </a:rPr>
              <a:t>Data Components and Data Elements</a:t>
            </a:r>
          </a:p>
        </p:txBody>
      </p:sp>
      <p:sp>
        <p:nvSpPr>
          <p:cNvPr id="3" name="Slide Number Placeholder 2"/>
          <p:cNvSpPr>
            <a:spLocks noGrp="1"/>
          </p:cNvSpPr>
          <p:nvPr>
            <p:ph type="sldNum" sz="quarter" idx="4"/>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a:ln>
                  <a:noFill/>
                </a:ln>
                <a:solidFill>
                  <a:srgbClr val="1F497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7" name="Rectangle 6"/>
          <p:cNvSpPr/>
          <p:nvPr/>
        </p:nvSpPr>
        <p:spPr>
          <a:xfrm>
            <a:off x="753089" y="5379712"/>
            <a:ext cx="10711203"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Using NIEM, organizations come together to agree on a common vocabulary</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When additional organizations are added to the information exchange, </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the initial NIEM exchange can be reused, saving time and money</a:t>
            </a:r>
          </a:p>
        </p:txBody>
      </p:sp>
      <p:grpSp>
        <p:nvGrpSpPr>
          <p:cNvPr id="9" name="Group 8"/>
          <p:cNvGrpSpPr/>
          <p:nvPr/>
        </p:nvGrpSpPr>
        <p:grpSpPr>
          <a:xfrm>
            <a:off x="701853" y="1062791"/>
            <a:ext cx="10473849" cy="1438535"/>
            <a:chOff x="93881" y="1137797"/>
            <a:chExt cx="7973676" cy="1438535"/>
          </a:xfrm>
        </p:grpSpPr>
        <p:sp>
          <p:nvSpPr>
            <p:cNvPr id="5" name="Text Placeholder 4"/>
            <p:cNvSpPr txBox="1">
              <a:spLocks/>
            </p:cNvSpPr>
            <p:nvPr/>
          </p:nvSpPr>
          <p:spPr bwMode="auto">
            <a:xfrm>
              <a:off x="4731759" y="1137797"/>
              <a:ext cx="3335798" cy="1213474"/>
            </a:xfrm>
            <a:prstGeom prst="rect">
              <a:avLst/>
            </a:prstGeom>
          </p:spPr>
          <p:txBody>
            <a:bodyPr wrap="square">
              <a:spAutoFit/>
            </a:bodyPr>
            <a:lstStyle>
              <a:defPPr>
                <a:defRPr lang="en-US"/>
              </a:defPPr>
              <a:lvl1pPr>
                <a:defRPr sz="1400"/>
              </a:lvl1pPr>
            </a:lstStyle>
            <a:p>
              <a:pPr marL="0" marR="0" lvl="0" indent="0" algn="ctr" defTabSz="457200" rtl="0" eaLnBrk="1" fontAlgn="auto" latinLnBrk="0" hangingPunct="1">
                <a:lnSpc>
                  <a:spcPct val="12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00506F"/>
                  </a:solidFill>
                  <a:effectLst/>
                  <a:uLnTx/>
                  <a:uFillTx/>
                  <a:latin typeface="Arial"/>
                  <a:ea typeface="+mn-ea"/>
                  <a:cs typeface="+mn-cs"/>
                </a:rPr>
                <a:t>NIEM is not</a:t>
              </a:r>
              <a:br>
                <a:rPr kumimoji="0" lang="en-US" sz="1400" b="1" i="0" u="none" strike="noStrike" kern="1200" cap="none" spc="0" normalizeH="0" baseline="0" noProof="0" dirty="0">
                  <a:ln>
                    <a:noFill/>
                  </a:ln>
                  <a:solidFill>
                    <a:srgbClr val="00506F"/>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a system or database – </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NIEM does not specify how to </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transmit or store data</a:t>
              </a:r>
            </a:p>
          </p:txBody>
        </p:sp>
        <p:sp>
          <p:nvSpPr>
            <p:cNvPr id="8" name="Text Placeholder 4"/>
            <p:cNvSpPr txBox="1">
              <a:spLocks/>
            </p:cNvSpPr>
            <p:nvPr/>
          </p:nvSpPr>
          <p:spPr bwMode="auto">
            <a:xfrm>
              <a:off x="93881" y="1137797"/>
              <a:ext cx="4637877" cy="1438535"/>
            </a:xfrm>
            <a:prstGeom prst="rect">
              <a:avLst/>
            </a:prstGeom>
          </p:spPr>
          <p:txBody>
            <a:bodyPr wrap="square">
              <a:spAutoFit/>
            </a:bodyPr>
            <a:lstStyle>
              <a:defPPr>
                <a:defRPr lang="en-US"/>
              </a:defPPr>
              <a:lvl1pPr>
                <a:defRPr sz="1400"/>
              </a:lvl1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506F"/>
                  </a:solidFill>
                  <a:effectLst/>
                  <a:uLnTx/>
                  <a:uFillTx/>
                  <a:latin typeface="Arial"/>
                  <a:ea typeface="+mn-ea"/>
                  <a:cs typeface="+mn-cs"/>
                </a:rPr>
                <a:t>NIEM is</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a common vocabulary –</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enabling efficient information exchange across </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diverse public and private organizations </a:t>
              </a:r>
            </a:p>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B8B8B"/>
                </a:solidFill>
                <a:effectLst/>
                <a:uLnTx/>
                <a:uFillTx/>
                <a:latin typeface="Arial"/>
                <a:ea typeface="+mn-ea"/>
                <a:cs typeface="+mn-cs"/>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23" y="2395093"/>
            <a:ext cx="10365970" cy="2904179"/>
          </a:xfrm>
          <a:prstGeom prst="rect">
            <a:avLst/>
          </a:prstGeom>
        </p:spPr>
      </p:pic>
    </p:spTree>
    <p:extLst>
      <p:ext uri="{BB962C8B-B14F-4D97-AF65-F5344CB8AC3E}">
        <p14:creationId xmlns:p14="http://schemas.microsoft.com/office/powerpoint/2010/main" val="3821883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5694"/>
            <a:ext cx="12191999" cy="505908"/>
          </a:xfrm>
          <a:noFill/>
          <a:ln w="9525">
            <a:noFill/>
            <a:miter lim="800000"/>
            <a:headEnd/>
            <a:tailEnd/>
          </a:ln>
          <a:effectLst/>
        </p:spPr>
        <p:txBody>
          <a:bodyPr vert="horz" wrap="square" lIns="0" tIns="13335" rIns="0" bIns="0" numCol="1" rtlCol="0" anchor="b" anchorCtr="0" compatLnSpc="1">
            <a:prstTxWarp prst="textNoShape">
              <a:avLst/>
            </a:prstTxWarp>
            <a:spAutoFit/>
          </a:bodyPr>
          <a:lstStyle/>
          <a:p>
            <a:pPr marL="12700">
              <a:lnSpc>
                <a:spcPct val="100000"/>
              </a:lnSpc>
              <a:spcBef>
                <a:spcPts val="105"/>
              </a:spcBef>
            </a:pPr>
            <a:r>
              <a:rPr lang="en-US" spc="-65" dirty="0">
                <a:solidFill>
                  <a:srgbClr val="005170"/>
                </a:solidFill>
              </a:rPr>
              <a:t>	NIEM – The Big Picture</a:t>
            </a:r>
          </a:p>
        </p:txBody>
      </p:sp>
      <p:sp>
        <p:nvSpPr>
          <p:cNvPr id="9" name="TextBox 8"/>
          <p:cNvSpPr txBox="1"/>
          <p:nvPr/>
        </p:nvSpPr>
        <p:spPr>
          <a:xfrm>
            <a:off x="504825" y="1119035"/>
            <a:ext cx="11153775" cy="585288"/>
          </a:xfrm>
          <a:prstGeom prst="rect">
            <a:avLst/>
          </a:prstGeom>
          <a:noFill/>
        </p:spPr>
        <p:txBody>
          <a:bodyPr vert="horz" wrap="square" lIns="0" tIns="0" rIns="0" bIns="0" rtlCol="0">
            <a:spAutoFit/>
          </a:bodyPr>
          <a:lstStyle/>
          <a:p>
            <a:pPr marL="0" marR="0" lvl="0" indent="0" algn="ctr" defTabSz="457200" rtl="0" eaLnBrk="1" fontAlgn="auto" latinLnBrk="0" hangingPunct="1">
              <a:lnSpc>
                <a:spcPct val="110000"/>
              </a:lnSpc>
              <a:spcBef>
                <a:spcPts val="40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a:rPr>
              <a:t>NIEM enables organizations to move information across organizational boundaries in order to interoperate </a:t>
            </a:r>
            <a:r>
              <a:rPr kumimoji="0" lang="en-US" sz="18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a:sym typeface="Symbol" panose="05050102010706020507" pitchFamily="18" charset="2"/>
              </a:rPr>
              <a:t> </a:t>
            </a:r>
            <a:r>
              <a:rPr kumimoji="0" lang="en-US" sz="18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a:rPr>
              <a:t>and act as one </a:t>
            </a:r>
            <a:r>
              <a:rPr kumimoji="0" lang="en-US" sz="18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a:sym typeface="Symbol" panose="05050102010706020507" pitchFamily="18" charset="2"/>
              </a:rPr>
              <a:t> </a:t>
            </a:r>
            <a:r>
              <a:rPr kumimoji="0" lang="en-US" sz="18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a:rPr>
              <a:t>while each maintains authority for their own existing systems</a:t>
            </a:r>
            <a:r>
              <a:rPr kumimoji="0" lang="en-US" sz="1800" b="0" i="0" u="none" strike="noStrike" kern="1200" cap="none" spc="0" normalizeH="0" baseline="0" noProof="0" dirty="0">
                <a:ln>
                  <a:noFill/>
                </a:ln>
                <a:solidFill>
                  <a:srgbClr val="000000"/>
                </a:solidFill>
                <a:effectLst/>
                <a:uLnTx/>
                <a:uFillTx/>
                <a:latin typeface="Arial"/>
                <a:ea typeface="+mn-ea"/>
                <a:cs typeface="Arial"/>
              </a:rPr>
              <a:t> </a:t>
            </a:r>
          </a:p>
        </p:txBody>
      </p:sp>
      <p:grpSp>
        <p:nvGrpSpPr>
          <p:cNvPr id="2" name="Group 1">
            <a:extLst>
              <a:ext uri="{FF2B5EF4-FFF2-40B4-BE49-F238E27FC236}">
                <a16:creationId xmlns:a16="http://schemas.microsoft.com/office/drawing/2014/main" id="{4C8FAB63-D83D-412F-A970-363F0CC74B0F}"/>
              </a:ext>
            </a:extLst>
          </p:cNvPr>
          <p:cNvGrpSpPr/>
          <p:nvPr/>
        </p:nvGrpSpPr>
        <p:grpSpPr>
          <a:xfrm>
            <a:off x="1940466" y="1743587"/>
            <a:ext cx="8391534" cy="4615650"/>
            <a:chOff x="1940466" y="1743586"/>
            <a:chExt cx="8391534" cy="4916011"/>
          </a:xfrm>
        </p:grpSpPr>
        <p:sp>
          <p:nvSpPr>
            <p:cNvPr id="12" name="Rounded Rectangle 11"/>
            <p:cNvSpPr/>
            <p:nvPr/>
          </p:nvSpPr>
          <p:spPr bwMode="auto">
            <a:xfrm>
              <a:off x="6232441" y="1765310"/>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10" name="Rounded Rectangle 9"/>
            <p:cNvSpPr/>
            <p:nvPr/>
          </p:nvSpPr>
          <p:spPr bwMode="auto">
            <a:xfrm>
              <a:off x="1940466" y="1743586"/>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58" name="Rectangle 57"/>
            <p:cNvSpPr>
              <a:spLocks noChangeArrowheads="1"/>
            </p:cNvSpPr>
            <p:nvPr/>
          </p:nvSpPr>
          <p:spPr bwMode="auto">
            <a:xfrm>
              <a:off x="2019631" y="5818071"/>
              <a:ext cx="3927282" cy="667594"/>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8" name="Picture 7">
              <a:extLst>
                <a:ext uri="{FF2B5EF4-FFF2-40B4-BE49-F238E27FC236}">
                  <a16:creationId xmlns:a16="http://schemas.microsoft.com/office/drawing/2014/main" id="{371E2351-52DC-40E1-8792-3B9B4B0BA7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316" y="2592871"/>
              <a:ext cx="3301857" cy="3126623"/>
            </a:xfrm>
            <a:prstGeom prst="rect">
              <a:avLst/>
            </a:prstGeom>
          </p:spPr>
        </p:pic>
        <p:pic>
          <p:nvPicPr>
            <p:cNvPr id="3" name="Picture 2" descr="Diagram&#10;&#10;Description automatically generated">
              <a:extLst>
                <a:ext uri="{FF2B5EF4-FFF2-40B4-BE49-F238E27FC236}">
                  <a16:creationId xmlns:a16="http://schemas.microsoft.com/office/drawing/2014/main" id="{C12B95B7-F2A9-48FB-A4F5-23FFC39A8374}"/>
                </a:ext>
              </a:extLst>
            </p:cNvPr>
            <p:cNvPicPr>
              <a:picLocks noChangeAspect="1"/>
            </p:cNvPicPr>
            <p:nvPr/>
          </p:nvPicPr>
          <p:blipFill>
            <a:blip r:embed="rId4"/>
            <a:stretch>
              <a:fillRect/>
            </a:stretch>
          </p:blipFill>
          <p:spPr>
            <a:xfrm>
              <a:off x="6624657" y="2596550"/>
              <a:ext cx="3315124" cy="3315124"/>
            </a:xfrm>
            <a:prstGeom prst="rect">
              <a:avLst/>
            </a:prstGeom>
          </p:spPr>
        </p:pic>
      </p:grpSp>
    </p:spTree>
    <p:extLst>
      <p:ext uri="{BB962C8B-B14F-4D97-AF65-F5344CB8AC3E}">
        <p14:creationId xmlns:p14="http://schemas.microsoft.com/office/powerpoint/2010/main" val="1289707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1866900"/>
            <a:ext cx="5278510" cy="3348418"/>
          </a:xfrm>
          <a:prstGeom prst="rect">
            <a:avLst/>
          </a:prstGeom>
        </p:spPr>
      </p:pic>
      <p:sp>
        <p:nvSpPr>
          <p:cNvPr id="5" name="Rectangle 4"/>
          <p:cNvSpPr/>
          <p:nvPr/>
        </p:nvSpPr>
        <p:spPr>
          <a:xfrm>
            <a:off x="457201" y="862061"/>
            <a:ext cx="9146054" cy="1193853"/>
          </a:xfrm>
          <a:prstGeom prst="rect">
            <a:avLst/>
          </a:prstGeom>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Think of the NIEM data model as a mature and stable data dictionary of agreed-upon terms, definitions, relationships and formats independent of how information is stored in individual agency systems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686868"/>
              </a:solidFill>
              <a:effectLst/>
              <a:uLnTx/>
              <a:uFillTx/>
              <a:latin typeface="Arial"/>
              <a:ea typeface="+mn-ea"/>
              <a:cs typeface="+mn-cs"/>
            </a:endParaRPr>
          </a:p>
        </p:txBody>
      </p:sp>
      <p:cxnSp>
        <p:nvCxnSpPr>
          <p:cNvPr id="7" name="Straight Arrow Connector 6"/>
          <p:cNvCxnSpPr>
            <a:cxnSpLocks/>
          </p:cNvCxnSpPr>
          <p:nvPr/>
        </p:nvCxnSpPr>
        <p:spPr>
          <a:xfrm flipH="1">
            <a:off x="7324726" y="3514725"/>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6" name="Slide Number Placeholder 5"/>
          <p:cNvSpPr txBox="1">
            <a:spLocks/>
          </p:cNvSpPr>
          <p:nvPr/>
        </p:nvSpPr>
        <p:spPr>
          <a:xfrm>
            <a:off x="5070442" y="6371823"/>
            <a:ext cx="21336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100" b="0" i="0" u="none" strike="noStrike" kern="1200" cap="none" spc="0" normalizeH="0" baseline="0" noProof="0">
                <a:ln>
                  <a:noFill/>
                </a:ln>
                <a:solidFill>
                  <a:srgbClr val="1F497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itle 1"/>
          <p:cNvSpPr>
            <a:spLocks noGrp="1"/>
          </p:cNvSpPr>
          <p:nvPr>
            <p:ph type="title"/>
          </p:nvPr>
        </p:nvSpPr>
        <p:spPr>
          <a:xfrm>
            <a:off x="0" y="428625"/>
            <a:ext cx="12192000" cy="448046"/>
          </a:xfrm>
        </p:spPr>
        <p:txBody>
          <a:bodyPr vert="horz" lIns="91440" tIns="45720" rIns="91440" bIns="45720" rtlCol="0" anchor="t">
            <a:noAutofit/>
          </a:bodyPr>
          <a:lstStyle/>
          <a:p>
            <a:pPr>
              <a:defRPr/>
            </a:pPr>
            <a:r>
              <a:rPr lang="en-US" spc="-80" dirty="0">
                <a:solidFill>
                  <a:srgbClr val="005170"/>
                </a:solidFill>
                <a:cs typeface="Tw Cen MT"/>
              </a:rPr>
              <a:t>	model overview</a:t>
            </a:r>
          </a:p>
        </p:txBody>
      </p:sp>
      <p:pic>
        <p:nvPicPr>
          <p:cNvPr id="8" name="Picture 7" descr="word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8" y="5190829"/>
            <a:ext cx="2231136" cy="1103376"/>
          </a:xfrm>
          <a:prstGeom prst="rect">
            <a:avLst/>
          </a:prstGeom>
        </p:spPr>
      </p:pic>
      <p:sp>
        <p:nvSpPr>
          <p:cNvPr id="10" name="Text Placeholder 4"/>
          <p:cNvSpPr txBox="1">
            <a:spLocks/>
          </p:cNvSpPr>
          <p:nvPr/>
        </p:nvSpPr>
        <p:spPr bwMode="auto">
          <a:xfrm>
            <a:off x="1555944" y="1957358"/>
            <a:ext cx="3744419" cy="400109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5170"/>
                </a:solidFill>
                <a:effectLst/>
                <a:uLnTx/>
                <a:uFillTx/>
                <a:latin typeface="Arial"/>
                <a:ea typeface="+mn-ea"/>
                <a:cs typeface="+mn-cs"/>
              </a:rPr>
              <a:t>The data model consists of two sets of closely related vocabularies: </a:t>
            </a:r>
          </a:p>
          <a:p>
            <a:pPr marL="2857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5170"/>
                </a:solidFill>
                <a:effectLst/>
                <a:uLnTx/>
                <a:uFillTx/>
                <a:latin typeface="Arial"/>
                <a:ea typeface="+mn-ea"/>
                <a:cs typeface="+mn-cs"/>
              </a:rPr>
              <a:t>NIEM core</a:t>
            </a:r>
            <a:r>
              <a:rPr kumimoji="0" lang="en-US" sz="1800" b="0" i="0" u="none" strike="noStrike" kern="1200" cap="none" spc="0" normalizeH="0" baseline="0" noProof="0" dirty="0">
                <a:ln>
                  <a:noFill/>
                </a:ln>
                <a:solidFill>
                  <a:srgbClr val="005170"/>
                </a:solidFill>
                <a:effectLst/>
                <a:uLnTx/>
                <a:uFillTx/>
                <a:latin typeface="Arial"/>
                <a:ea typeface="+mn-ea"/>
                <a:cs typeface="+mn-cs"/>
              </a:rPr>
              <a:t> </a:t>
            </a:r>
          </a:p>
          <a:p>
            <a:pPr marL="285750" marR="0" lvl="1"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5170"/>
                </a:solidFill>
                <a:effectLst/>
                <a:uLnTx/>
                <a:uFillTx/>
                <a:latin typeface="Arial"/>
                <a:ea typeface="+mn-ea"/>
                <a:cs typeface="+mn-cs"/>
              </a:rPr>
              <a:t>Individual NIEM domains</a:t>
            </a:r>
            <a:endParaRPr kumimoji="0" lang="en-US" sz="1800" b="0" i="0" u="none" strike="noStrike" kern="1200" cap="none" spc="0" normalizeH="0" baseline="0" noProof="0" dirty="0">
              <a:ln>
                <a:noFill/>
              </a:ln>
              <a:solidFill>
                <a:srgbClr val="005170"/>
              </a:solidFill>
              <a:effectLst/>
              <a:uLnTx/>
              <a:uFillTx/>
              <a:latin typeface="Arial"/>
              <a:ea typeface="+mn-ea"/>
              <a:cs typeface="+mn-cs"/>
            </a:endParaRPr>
          </a:p>
          <a:p>
            <a:pPr marL="0" marR="0" lvl="1" indent="0" algn="l" defTabSz="4572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00506F"/>
                </a:solidFill>
                <a:effectLst/>
                <a:uLnTx/>
                <a:uFillTx/>
                <a:latin typeface="Arial"/>
                <a:ea typeface="+mn-ea"/>
                <a:cs typeface="+mn-cs"/>
              </a:rPr>
              <a:t>NIEM core </a:t>
            </a:r>
            <a:r>
              <a:rPr kumimoji="0" lang="en-US" sz="1800" b="0" i="0" u="none" strike="noStrike" kern="1200" cap="none" spc="0" normalizeH="0" baseline="0" noProof="0" dirty="0">
                <a:ln>
                  <a:noFill/>
                </a:ln>
                <a:solidFill>
                  <a:srgbClr val="000000"/>
                </a:solidFill>
                <a:effectLst/>
                <a:uLnTx/>
                <a:uFillTx/>
                <a:latin typeface="Arial"/>
                <a:ea typeface="+mn-ea"/>
                <a:cs typeface="+mn-cs"/>
              </a:rPr>
              <a:t>includes data elements commonly agreed upon across all NIEM domains (i.e., person, activity, location, and item, etc.)</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a:p>
            <a:pPr marL="0" marR="0" lvl="1" indent="0" algn="l" defTabSz="4572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00506F"/>
                </a:solidFill>
                <a:effectLst/>
                <a:uLnTx/>
                <a:uFillTx/>
                <a:latin typeface="Arial"/>
                <a:ea typeface="+mn-ea"/>
                <a:cs typeface="+mn-cs"/>
              </a:rPr>
              <a:t>Individual NIEM domains </a:t>
            </a:r>
            <a:r>
              <a:rPr kumimoji="0" lang="en-US" sz="1800" b="0" i="0" u="none" strike="noStrike" kern="1200" cap="none" spc="0" normalizeH="0" baseline="0" noProof="0" dirty="0">
                <a:ln>
                  <a:noFill/>
                </a:ln>
                <a:solidFill>
                  <a:srgbClr val="000000"/>
                </a:solidFill>
                <a:effectLst/>
                <a:uLnTx/>
                <a:uFillTx/>
                <a:latin typeface="Arial"/>
                <a:ea typeface="+mn-ea"/>
                <a:cs typeface="+mn-cs"/>
              </a:rPr>
              <a:t>contain mission-specific data components that build upon NIEM core concepts</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Tree>
    <p:extLst>
      <p:ext uri="{BB962C8B-B14F-4D97-AF65-F5344CB8AC3E}">
        <p14:creationId xmlns:p14="http://schemas.microsoft.com/office/powerpoint/2010/main" val="343528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5211378" y="1723549"/>
            <a:ext cx="5367130" cy="3154617"/>
          </a:xfrm>
        </p:spPr>
      </p:pic>
      <p:cxnSp>
        <p:nvCxnSpPr>
          <p:cNvPr id="7" name="Straight Arrow Connector 6"/>
          <p:cNvCxnSpPr>
            <a:cxnSpLocks/>
            <a:endCxn id="1027" idx="0"/>
          </p:cNvCxnSpPr>
          <p:nvPr/>
        </p:nvCxnSpPr>
        <p:spPr>
          <a:xfrm flipH="1">
            <a:off x="7283520" y="3300857"/>
            <a:ext cx="765105" cy="1718667"/>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0E5D6F2F-6074-4DD8-B135-C06BA9BE1CDE}"/>
              </a:ext>
            </a:extLst>
          </p:cNvPr>
          <p:cNvSpPr>
            <a:spLocks noGrp="1"/>
          </p:cNvSpPr>
          <p:nvPr>
            <p:ph type="title"/>
          </p:nvPr>
        </p:nvSpPr>
        <p:spPr>
          <a:xfrm>
            <a:off x="0" y="425011"/>
            <a:ext cx="12192000" cy="505908"/>
          </a:xfrm>
          <a:noFill/>
          <a:ln w="9525">
            <a:noFill/>
            <a:miter lim="800000"/>
            <a:headEnd/>
            <a:tailEnd/>
          </a:ln>
          <a:effectLst/>
        </p:spPr>
        <p:txBody>
          <a:bodyPr vert="horz" wrap="square" lIns="0" tIns="13335" rIns="0" bIns="0" numCol="1" rtlCol="0" anchor="b" anchorCtr="0" compatLnSpc="1">
            <a:prstTxWarp prst="textNoShape">
              <a:avLst/>
            </a:prstTxWarp>
            <a:spAutoFit/>
          </a:bodyPr>
          <a:lstStyle/>
          <a:p>
            <a:pPr marL="12700">
              <a:lnSpc>
                <a:spcPct val="100000"/>
              </a:lnSpc>
              <a:spcBef>
                <a:spcPts val="105"/>
              </a:spcBef>
            </a:pPr>
            <a:r>
              <a:rPr lang="en-US" spc="-65" dirty="0">
                <a:solidFill>
                  <a:srgbClr val="005170"/>
                </a:solidFill>
              </a:rPr>
              <a:t>	NIEM Model Content</a:t>
            </a:r>
          </a:p>
        </p:txBody>
      </p:sp>
      <p:sp>
        <p:nvSpPr>
          <p:cNvPr id="5" name="Rectangle 4"/>
          <p:cNvSpPr/>
          <p:nvPr/>
        </p:nvSpPr>
        <p:spPr>
          <a:xfrm>
            <a:off x="381000" y="910302"/>
            <a:ext cx="9572315"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Think of the NIEM data model as a mature and stable data dictionary of agreed-upon terms, definitions, and formats independent of how information is stored inside individual IT systems.</a:t>
            </a:r>
          </a:p>
        </p:txBody>
      </p:sp>
      <p:sp>
        <p:nvSpPr>
          <p:cNvPr id="6" name="Content Placeholder 4"/>
          <p:cNvSpPr txBox="1">
            <a:spLocks/>
          </p:cNvSpPr>
          <p:nvPr/>
        </p:nvSpPr>
        <p:spPr>
          <a:xfrm>
            <a:off x="1949140" y="1533887"/>
            <a:ext cx="2853220" cy="3344278"/>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chemeClr val="bg2">
                    <a:lumMod val="10000"/>
                  </a:schemeClr>
                </a:solidFill>
                <a:effectLst/>
                <a:uLnTx/>
                <a:uFillTx/>
                <a:latin typeface="Arial"/>
                <a:ea typeface="+mn-ea"/>
                <a:cs typeface="+mn-cs"/>
              </a:rPr>
              <a:t>NIEM Domains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Agriculture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Biometrics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Chemical, Biological, Radiological, &amp; Nuclear</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Cyber</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Emergency Management</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Human Services </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Immigration</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Infrastructure Protection</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Intelligence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International Trade </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Justice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Maritime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Military Operations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Screening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2">
                    <a:lumMod val="10000"/>
                  </a:schemeClr>
                </a:solidFill>
                <a:effectLst/>
                <a:uLnTx/>
                <a:uFillTx/>
                <a:latin typeface="Arial"/>
                <a:ea typeface="+mn-ea"/>
                <a:cs typeface="+mn-cs"/>
              </a:rPr>
              <a:t>Surface Transportation</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19524"/>
            <a:ext cx="2375040" cy="117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lide Number Placeholder 5"/>
          <p:cNvSpPr txBox="1">
            <a:spLocks/>
          </p:cNvSpPr>
          <p:nvPr/>
        </p:nvSpPr>
        <p:spPr>
          <a:xfrm>
            <a:off x="5091300" y="6624556"/>
            <a:ext cx="21336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000" b="0" i="0" u="none" strike="noStrike" kern="1200" cap="none" spc="0" normalizeH="0" baseline="0" noProof="0">
                <a:ln>
                  <a:noFill/>
                </a:ln>
                <a:solidFill>
                  <a:srgbClr val="8B8B8B"/>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369126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Logistics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Three days, 1-4pm each day</a:t>
            </a:r>
          </a:p>
          <a:p>
            <a:pPr marL="457200" indent="-398463">
              <a:spcBef>
                <a:spcPts val="600"/>
              </a:spcBef>
              <a:spcAft>
                <a:spcPts val="1200"/>
              </a:spcAft>
            </a:pPr>
            <a:r>
              <a:rPr lang="en-US" dirty="0">
                <a:solidFill>
                  <a:srgbClr val="000000"/>
                </a:solidFill>
              </a:rPr>
              <a:t>Short breaks on the hour</a:t>
            </a:r>
          </a:p>
          <a:p>
            <a:pPr marL="457200" indent="-398463">
              <a:spcBef>
                <a:spcPts val="600"/>
              </a:spcBef>
              <a:spcAft>
                <a:spcPts val="1200"/>
              </a:spcAft>
            </a:pPr>
            <a:r>
              <a:rPr lang="en-US" dirty="0">
                <a:solidFill>
                  <a:srgbClr val="000000"/>
                </a:solidFill>
              </a:rPr>
              <a:t>Ask questions when you have them</a:t>
            </a:r>
          </a:p>
          <a:p>
            <a:pPr marL="457200" indent="-398463">
              <a:spcBef>
                <a:spcPts val="600"/>
              </a:spcBef>
              <a:spcAft>
                <a:spcPts val="1200"/>
              </a:spcAft>
            </a:pPr>
            <a:r>
              <a:rPr lang="en-US" dirty="0">
                <a:solidFill>
                  <a:srgbClr val="000000"/>
                </a:solidFill>
              </a:rPr>
              <a:t>Detailed outline and supporting materials at:</a:t>
            </a:r>
          </a:p>
          <a:p>
            <a:pPr marL="857250" lvl="1" indent="-398463">
              <a:spcBef>
                <a:spcPts val="600"/>
              </a:spcBef>
              <a:spcAft>
                <a:spcPts val="1200"/>
              </a:spcAft>
            </a:pPr>
            <a:r>
              <a:rPr lang="en-US" dirty="0">
                <a:solidFill>
                  <a:srgbClr val="000000"/>
                </a:solidFill>
              </a:rPr>
              <a:t>https://</a:t>
            </a:r>
            <a:r>
              <a:rPr lang="en-US" dirty="0" err="1">
                <a:solidFill>
                  <a:srgbClr val="000000"/>
                </a:solidFill>
              </a:rPr>
              <a:t>github.com</a:t>
            </a:r>
            <a:r>
              <a:rPr lang="en-US" dirty="0">
                <a:solidFill>
                  <a:srgbClr val="000000"/>
                </a:solidFill>
              </a:rPr>
              <a:t>/</a:t>
            </a:r>
            <a:r>
              <a:rPr lang="en-US" dirty="0" err="1">
                <a:solidFill>
                  <a:srgbClr val="000000"/>
                </a:solidFill>
              </a:rPr>
              <a:t>niem</a:t>
            </a:r>
            <a:r>
              <a:rPr lang="en-US" dirty="0">
                <a:solidFill>
                  <a:srgbClr val="000000"/>
                </a:solidFill>
              </a:rPr>
              <a:t>/</a:t>
            </a:r>
            <a:r>
              <a:rPr lang="en-US" dirty="0" err="1">
                <a:solidFill>
                  <a:srgbClr val="000000"/>
                </a:solidFill>
              </a:rPr>
              <a:t>niem</a:t>
            </a:r>
            <a:r>
              <a:rPr lang="en-US" dirty="0">
                <a:solidFill>
                  <a:srgbClr val="000000"/>
                </a:solidFill>
              </a:rPr>
              <a:t>-training</a:t>
            </a:r>
          </a:p>
        </p:txBody>
      </p:sp>
    </p:spTree>
    <p:extLst>
      <p:ext uri="{BB962C8B-B14F-4D97-AF65-F5344CB8AC3E}">
        <p14:creationId xmlns:p14="http://schemas.microsoft.com/office/powerpoint/2010/main" val="3726494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ABCA5D25-B7FC-4602-94F3-35B3F46FFFDC}"/>
              </a:ext>
            </a:extLst>
          </p:cNvPr>
          <p:cNvGraphicFramePr>
            <a:graphicFrameLocks noGrp="1"/>
          </p:cNvGraphicFramePr>
          <p:nvPr/>
        </p:nvGraphicFramePr>
        <p:xfrm>
          <a:off x="1552575" y="1305594"/>
          <a:ext cx="9048750" cy="4822443"/>
        </p:xfrm>
        <a:graphic>
          <a:graphicData uri="http://schemas.openxmlformats.org/drawingml/2006/table">
            <a:tbl>
              <a:tblPr firstRow="1" bandRow="1">
                <a:tableStyleId>{5C22544A-7EE6-4342-B048-85BDC9FD1C3A}</a:tableStyleId>
              </a:tblPr>
              <a:tblGrid>
                <a:gridCol w="4489337">
                  <a:extLst>
                    <a:ext uri="{9D8B030D-6E8A-4147-A177-3AD203B41FA5}">
                      <a16:colId xmlns:a16="http://schemas.microsoft.com/office/drawing/2014/main" val="2440343214"/>
                    </a:ext>
                  </a:extLst>
                </a:gridCol>
                <a:gridCol w="4559413">
                  <a:extLst>
                    <a:ext uri="{9D8B030D-6E8A-4147-A177-3AD203B41FA5}">
                      <a16:colId xmlns:a16="http://schemas.microsoft.com/office/drawing/2014/main" val="806232716"/>
                    </a:ext>
                  </a:extLst>
                </a:gridCol>
              </a:tblGrid>
              <a:tr h="343659">
                <a:tc gridSpan="2">
                  <a:txBody>
                    <a:bodyPr/>
                    <a:lstStyle/>
                    <a:p>
                      <a:pPr algn="ctr"/>
                      <a:r>
                        <a:rPr lang="en-US" sz="1600" dirty="0">
                          <a:solidFill>
                            <a:srgbClr val="00506F"/>
                          </a:solidFill>
                        </a:rPr>
                        <a:t>EXAMPLE  Communicating With </a:t>
                      </a:r>
                      <a:r>
                        <a:rPr lang="en-US" sz="1600" u="sng" dirty="0">
                          <a:solidFill>
                            <a:srgbClr val="00506F"/>
                          </a:solidFill>
                        </a:rPr>
                        <a:t>15</a:t>
                      </a:r>
                      <a:r>
                        <a:rPr lang="en-US" sz="1600" dirty="0">
                          <a:solidFill>
                            <a:srgbClr val="00506F"/>
                          </a:solidFill>
                        </a:rPr>
                        <a:t> Different Systems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rgbClr val="00506F"/>
                        </a:solidFill>
                      </a:endParaRPr>
                    </a:p>
                  </a:txBody>
                  <a:tcPr>
                    <a:noFill/>
                  </a:tcPr>
                </a:tc>
                <a:extLst>
                  <a:ext uri="{0D108BD9-81ED-4DB2-BD59-A6C34878D82A}">
                    <a16:rowId xmlns:a16="http://schemas.microsoft.com/office/drawing/2014/main" val="3075092792"/>
                  </a:ext>
                </a:extLst>
              </a:tr>
              <a:tr h="3562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kern="1200" cap="all" spc="-60" dirty="0">
                          <a:solidFill>
                            <a:srgbClr val="C00000"/>
                          </a:solidFill>
                          <a:latin typeface="+mn-lt"/>
                          <a:ea typeface="+mn-ea"/>
                          <a:cs typeface="Tw Cen MT"/>
                        </a:rPr>
                        <a:t>Without NIEM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kern="1200" cap="all" spc="-60" dirty="0">
                          <a:solidFill>
                            <a:srgbClr val="00506F"/>
                          </a:solidFill>
                          <a:latin typeface="+mn-lt"/>
                          <a:ea typeface="+mn-ea"/>
                          <a:cs typeface="Tw Cen MT"/>
                        </a:rPr>
                        <a:t>Using NIEM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3681293"/>
                  </a:ext>
                </a:extLst>
              </a:tr>
              <a:tr h="2933844">
                <a:tc>
                  <a:txBody>
                    <a:bodyPr/>
                    <a:lstStyle/>
                    <a:p>
                      <a:pPr defTabSz="457135"/>
                      <a:endParaRPr lang="en-US" sz="1800" b="1"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506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356788"/>
                  </a:ext>
                </a:extLst>
              </a:tr>
              <a:tr h="1119859">
                <a:tc>
                  <a:txBody>
                    <a:bodyPr/>
                    <a:lstStyle/>
                    <a:p>
                      <a:pPr marL="0" marR="0" lvl="0" indent="0" algn="ctr" defTabSz="457135" rtl="0" eaLnBrk="1" fontAlgn="auto" latinLnBrk="0" hangingPunct="1">
                        <a:lnSpc>
                          <a:spcPct val="100000"/>
                        </a:lnSpc>
                        <a:spcBef>
                          <a:spcPts val="0"/>
                        </a:spcBef>
                        <a:spcAft>
                          <a:spcPts val="0"/>
                        </a:spcAft>
                        <a:buClrTx/>
                        <a:buSzTx/>
                        <a:buFontTx/>
                        <a:buNone/>
                        <a:tabLst/>
                        <a:defRPr/>
                      </a:pPr>
                      <a:r>
                        <a:rPr lang="en-US" sz="1800" b="1" dirty="0">
                          <a:solidFill>
                            <a:srgbClr val="C00000"/>
                          </a:solidFill>
                        </a:rPr>
                        <a:t>LOE Single Program Mapping = </a:t>
                      </a:r>
                      <a:r>
                        <a:rPr lang="en-US" sz="1800" b="1" u="sng" dirty="0">
                          <a:solidFill>
                            <a:srgbClr val="C00000"/>
                          </a:solidFill>
                        </a:rPr>
                        <a:t>14</a:t>
                      </a:r>
                    </a:p>
                    <a:p>
                      <a:pPr algn="ctr" defTabSz="457135"/>
                      <a:r>
                        <a:rPr lang="en-US" sz="1800" b="1" dirty="0">
                          <a:solidFill>
                            <a:srgbClr val="C00000"/>
                          </a:solidFill>
                        </a:rPr>
                        <a:t>LOE </a:t>
                      </a:r>
                      <a:r>
                        <a:rPr lang="en-US" sz="1800" b="1" dirty="0">
                          <a:solidFill>
                            <a:srgbClr val="C00000"/>
                          </a:solidFill>
                          <a:latin typeface="+mn-lt"/>
                        </a:rPr>
                        <a:t>Total Mapping </a:t>
                      </a:r>
                      <a:r>
                        <a:rPr lang="en-US" sz="1800" b="1" dirty="0">
                          <a:solidFill>
                            <a:srgbClr val="C00000"/>
                          </a:solidFill>
                        </a:rPr>
                        <a:t>= </a:t>
                      </a:r>
                      <a:r>
                        <a:rPr lang="en-US" sz="1800" b="1" u="sng" dirty="0">
                          <a:solidFill>
                            <a:srgbClr val="C00000"/>
                          </a:solidFill>
                        </a:rPr>
                        <a:t>210</a:t>
                      </a:r>
                    </a:p>
                    <a:p>
                      <a:pPr marL="0" marR="0" lvl="0" indent="0" algn="ctr" defTabSz="457135" rtl="0" eaLnBrk="1" fontAlgn="auto" latinLnBrk="0" hangingPunct="1">
                        <a:lnSpc>
                          <a:spcPct val="100000"/>
                        </a:lnSpc>
                        <a:spcBef>
                          <a:spcPts val="0"/>
                        </a:spcBef>
                        <a:spcAft>
                          <a:spcPts val="0"/>
                        </a:spcAft>
                        <a:buClrTx/>
                        <a:buSzTx/>
                        <a:buFontTx/>
                        <a:buNone/>
                        <a:tabLst/>
                        <a:defRPr/>
                      </a:pPr>
                      <a:r>
                        <a:rPr lang="en-US" sz="1800" b="1" u="sng" dirty="0">
                          <a:solidFill>
                            <a:srgbClr val="C00000"/>
                          </a:solidFill>
                          <a:latin typeface="+mn-lt"/>
                        </a:rPr>
                        <a:t>210</a:t>
                      </a:r>
                      <a:r>
                        <a:rPr lang="en-US" sz="1800" b="1" u="none" dirty="0">
                          <a:solidFill>
                            <a:srgbClr val="C00000"/>
                          </a:solidFill>
                          <a:latin typeface="+mn-lt"/>
                        </a:rPr>
                        <a:t> </a:t>
                      </a:r>
                      <a:r>
                        <a:rPr lang="en-US" sz="1800" b="1" u="none" dirty="0">
                          <a:solidFill>
                            <a:srgbClr val="000000"/>
                          </a:solidFill>
                          <a:latin typeface="+mn-lt"/>
                        </a:rPr>
                        <a:t>Total</a:t>
                      </a:r>
                      <a:r>
                        <a:rPr lang="en-US" sz="1800" b="1" dirty="0">
                          <a:solidFill>
                            <a:srgbClr val="000000"/>
                          </a:solidFill>
                          <a:latin typeface="+mn-lt"/>
                        </a:rPr>
                        <a:t> Interface Mappings</a:t>
                      </a:r>
                    </a:p>
                    <a:p>
                      <a:pPr defTabSz="457135"/>
                      <a:endParaRPr lang="en-US" sz="1800" b="1"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35" rtl="0" eaLnBrk="1" fontAlgn="auto" latinLnBrk="0" hangingPunct="1">
                        <a:lnSpc>
                          <a:spcPct val="100000"/>
                        </a:lnSpc>
                        <a:spcBef>
                          <a:spcPts val="0"/>
                        </a:spcBef>
                        <a:spcAft>
                          <a:spcPts val="0"/>
                        </a:spcAft>
                        <a:buClrTx/>
                        <a:buSzTx/>
                        <a:buFontTx/>
                        <a:buNone/>
                        <a:tabLst/>
                        <a:defRPr/>
                      </a:pPr>
                      <a:r>
                        <a:rPr lang="en-US" sz="1800" b="1" dirty="0">
                          <a:solidFill>
                            <a:srgbClr val="000000"/>
                          </a:solidFill>
                        </a:rPr>
                        <a:t>LOE Single Program Mapping =</a:t>
                      </a:r>
                      <a:r>
                        <a:rPr lang="en-US" sz="1800" b="1" dirty="0">
                          <a:solidFill>
                            <a:srgbClr val="000000"/>
                          </a:solidFill>
                          <a:latin typeface="+mn-lt"/>
                        </a:rPr>
                        <a:t> </a:t>
                      </a:r>
                      <a:r>
                        <a:rPr lang="en-US" sz="1800" b="1" u="sng" dirty="0">
                          <a:solidFill>
                            <a:srgbClr val="000000"/>
                          </a:solidFill>
                          <a:latin typeface="+mn-lt"/>
                        </a:rPr>
                        <a:t>1</a:t>
                      </a:r>
                    </a:p>
                    <a:p>
                      <a:pPr algn="ctr" defTabSz="457135"/>
                      <a:r>
                        <a:rPr lang="en-US" sz="1800" b="1" dirty="0">
                          <a:solidFill>
                            <a:srgbClr val="000000"/>
                          </a:solidFill>
                          <a:latin typeface="+mn-lt"/>
                        </a:rPr>
                        <a:t>LOE Total Mapping </a:t>
                      </a:r>
                      <a:r>
                        <a:rPr lang="en-US" sz="1800" b="1" dirty="0">
                          <a:solidFill>
                            <a:srgbClr val="000000"/>
                          </a:solidFill>
                        </a:rPr>
                        <a:t>=</a:t>
                      </a:r>
                      <a:r>
                        <a:rPr lang="en-US" sz="1800" b="1" dirty="0">
                          <a:solidFill>
                            <a:srgbClr val="000000"/>
                          </a:solidFill>
                          <a:latin typeface="+mn-lt"/>
                        </a:rPr>
                        <a:t> </a:t>
                      </a:r>
                      <a:r>
                        <a:rPr lang="en-US" sz="1800" b="1" u="sng" dirty="0">
                          <a:solidFill>
                            <a:srgbClr val="000000"/>
                          </a:solidFill>
                          <a:latin typeface="+mn-lt"/>
                        </a:rPr>
                        <a:t>15</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u="sng" dirty="0">
                          <a:solidFill>
                            <a:srgbClr val="000000"/>
                          </a:solidFill>
                          <a:latin typeface="+mn-lt"/>
                        </a:rPr>
                        <a:t>15</a:t>
                      </a:r>
                      <a:r>
                        <a:rPr lang="en-US" sz="1800" b="1" dirty="0">
                          <a:solidFill>
                            <a:srgbClr val="000000"/>
                          </a:solidFill>
                          <a:latin typeface="+mn-lt"/>
                        </a:rPr>
                        <a:t> Total Interface Mappings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66502"/>
                  </a:ext>
                </a:extLst>
              </a:tr>
            </a:tbl>
          </a:graphicData>
        </a:graphic>
      </p:graphicFrame>
      <p:sp>
        <p:nvSpPr>
          <p:cNvPr id="23" name="Slide Number Placeholder 5"/>
          <p:cNvSpPr txBox="1">
            <a:spLocks/>
          </p:cNvSpPr>
          <p:nvPr/>
        </p:nvSpPr>
        <p:spPr>
          <a:xfrm>
            <a:off x="5340374" y="6311377"/>
            <a:ext cx="1600200" cy="273844"/>
          </a:xfrm>
          <a:prstGeom prst="rect">
            <a:avLst/>
          </a:prstGeom>
        </p:spPr>
        <p: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825" b="0" i="0" u="none" strike="noStrike" kern="1200" cap="none" spc="0" normalizeH="0" baseline="0" noProof="0">
                <a:ln>
                  <a:noFill/>
                </a:ln>
                <a:solidFill>
                  <a:srgbClr val="1F497D"/>
                </a:solidFill>
                <a:effectLst/>
                <a:uLnTx/>
                <a:uFillTx/>
                <a:latin typeface="Arial"/>
                <a:ea typeface="+mn-ea"/>
                <a:cs typeface="+mn-cs"/>
              </a:rPr>
              <a:pPr marL="0" marR="0" lvl="0" indent="0" algn="ctr" defTabSz="342900" rtl="0" eaLnBrk="1" fontAlgn="auto" latinLnBrk="0" hangingPunct="1">
                <a:lnSpc>
                  <a:spcPct val="100000"/>
                </a:lnSpc>
                <a:spcBef>
                  <a:spcPts val="0"/>
                </a:spcBef>
                <a:spcAft>
                  <a:spcPts val="0"/>
                </a:spcAft>
                <a:buClrTx/>
                <a:buSzTx/>
                <a:buFontTx/>
                <a:buNone/>
                <a:tabLst/>
                <a:defRPr/>
              </a:pPr>
              <a:t>60</a:t>
            </a:fld>
            <a:endParaRPr kumimoji="0" lang="en-US" sz="825" b="0" i="0" u="none" strike="noStrike" kern="1200" cap="none" spc="0" normalizeH="0" baseline="0" noProof="0" dirty="0">
              <a:ln>
                <a:noFill/>
              </a:ln>
              <a:solidFill>
                <a:srgbClr val="1F497D"/>
              </a:solidFill>
              <a:effectLst/>
              <a:uLnTx/>
              <a:uFillTx/>
              <a:latin typeface="Arial"/>
              <a:ea typeface="+mn-ea"/>
              <a:cs typeface="+mn-cs"/>
            </a:endParaRPr>
          </a:p>
        </p:txBody>
      </p:sp>
      <p:sp>
        <p:nvSpPr>
          <p:cNvPr id="2" name="Title 1">
            <a:extLst>
              <a:ext uri="{FF2B5EF4-FFF2-40B4-BE49-F238E27FC236}">
                <a16:creationId xmlns:a16="http://schemas.microsoft.com/office/drawing/2014/main" id="{9C150C0D-1175-498D-8E70-50235FC02F49}"/>
              </a:ext>
            </a:extLst>
          </p:cNvPr>
          <p:cNvSpPr>
            <a:spLocks noGrp="1"/>
          </p:cNvSpPr>
          <p:nvPr>
            <p:ph type="title"/>
          </p:nvPr>
        </p:nvSpPr>
        <p:spPr>
          <a:xfrm>
            <a:off x="0" y="372619"/>
            <a:ext cx="12192000" cy="570406"/>
          </a:xfrm>
          <a:noFill/>
          <a:ln w="9525">
            <a:noFill/>
            <a:miter lim="800000"/>
            <a:headEnd/>
            <a:tailEnd/>
          </a:ln>
          <a:effectLst/>
        </p:spPr>
        <p:txBody>
          <a:bodyPr vert="horz" wrap="square" lIns="45720" tIns="46038" rIns="45720" bIns="46038" numCol="1" rtlCol="0" anchor="t" anchorCtr="0" compatLnSpc="1">
            <a:prstTxWarp prst="textNoShape">
              <a:avLst/>
            </a:prstTxWarp>
            <a:normAutofit/>
          </a:bodyPr>
          <a:lstStyle/>
          <a:p>
            <a:pPr algn="l"/>
            <a:r>
              <a:rPr lang="en-US" dirty="0">
                <a:solidFill>
                  <a:srgbClr val="005170"/>
                </a:solidFill>
                <a:latin typeface="+mj-lt"/>
              </a:rPr>
              <a:t>	Niem ADVANTAGE</a:t>
            </a:r>
            <a:endParaRPr lang="en-US" sz="2400" dirty="0">
              <a:solidFill>
                <a:srgbClr val="005170"/>
              </a:solidFill>
              <a:latin typeface="+mj-lt"/>
            </a:endParaRPr>
          </a:p>
        </p:txBody>
      </p:sp>
      <p:sp>
        <p:nvSpPr>
          <p:cNvPr id="6" name="Rectangle 5">
            <a:extLst>
              <a:ext uri="{FF2B5EF4-FFF2-40B4-BE49-F238E27FC236}">
                <a16:creationId xmlns:a16="http://schemas.microsoft.com/office/drawing/2014/main" id="{1152684D-106E-4975-A9C1-CC469977B6A8}"/>
              </a:ext>
            </a:extLst>
          </p:cNvPr>
          <p:cNvSpPr/>
          <p:nvPr/>
        </p:nvSpPr>
        <p:spPr>
          <a:xfrm>
            <a:off x="0" y="5895741"/>
            <a:ext cx="1219199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Level of Effort (LoE) </a:t>
            </a:r>
            <a:endParaRPr kumimoji="0" lang="en-US" sz="1400" b="0" i="0" u="none" strike="noStrike" kern="1200" cap="none" spc="0" normalizeH="0" baseline="0" noProof="0" dirty="0">
              <a:ln>
                <a:noFill/>
              </a:ln>
              <a:solidFill>
                <a:srgbClr val="8B8B8B"/>
              </a:solidFill>
              <a:effectLst/>
              <a:uLnTx/>
              <a:uFillTx/>
              <a:latin typeface="Arial"/>
              <a:ea typeface="+mn-ea"/>
              <a:cs typeface="+mn-cs"/>
            </a:endParaRPr>
          </a:p>
        </p:txBody>
      </p:sp>
      <p:pic>
        <p:nvPicPr>
          <p:cNvPr id="9" name="Picture 4">
            <a:extLst>
              <a:ext uri="{FF2B5EF4-FFF2-40B4-BE49-F238E27FC236}">
                <a16:creationId xmlns:a16="http://schemas.microsoft.com/office/drawing/2014/main" id="{E33B6AFC-3FA5-4138-99F5-45990C6EC576}"/>
              </a:ext>
            </a:extLst>
          </p:cNvPr>
          <p:cNvPicPr>
            <a:picLocks noChangeAspect="1" noChangeArrowheads="1"/>
          </p:cNvPicPr>
          <p:nvPr/>
        </p:nvPicPr>
        <p:blipFill>
          <a:blip r:embed="rId3" cstate="print"/>
          <a:srcRect/>
          <a:stretch>
            <a:fillRect/>
          </a:stretch>
        </p:blipFill>
        <p:spPr bwMode="auto">
          <a:xfrm>
            <a:off x="2035304" y="1977886"/>
            <a:ext cx="3933972" cy="2961937"/>
          </a:xfrm>
          <a:prstGeom prst="rect">
            <a:avLst/>
          </a:prstGeom>
          <a:noFill/>
          <a:ln w="9525">
            <a:noFill/>
            <a:miter lim="800000"/>
            <a:headEnd/>
            <a:tailEnd/>
          </a:ln>
        </p:spPr>
      </p:pic>
      <p:pic>
        <p:nvPicPr>
          <p:cNvPr id="10" name="Picture 2">
            <a:extLst>
              <a:ext uri="{FF2B5EF4-FFF2-40B4-BE49-F238E27FC236}">
                <a16:creationId xmlns:a16="http://schemas.microsoft.com/office/drawing/2014/main" id="{BF1DAE74-1BDB-41FC-A95A-C91BE520F999}"/>
              </a:ext>
            </a:extLst>
          </p:cNvPr>
          <p:cNvPicPr>
            <a:picLocks noChangeAspect="1" noChangeArrowheads="1"/>
          </p:cNvPicPr>
          <p:nvPr/>
        </p:nvPicPr>
        <p:blipFill>
          <a:blip r:embed="rId4" cstate="print"/>
          <a:srcRect/>
          <a:stretch>
            <a:fillRect/>
          </a:stretch>
        </p:blipFill>
        <p:spPr bwMode="auto">
          <a:xfrm>
            <a:off x="6332841" y="1967947"/>
            <a:ext cx="3897619" cy="2961937"/>
          </a:xfrm>
          <a:prstGeom prst="rect">
            <a:avLst/>
          </a:prstGeom>
          <a:noFill/>
          <a:ln w="9525">
            <a:noFill/>
            <a:miter lim="800000"/>
            <a:headEnd/>
            <a:tailEnd/>
          </a:ln>
        </p:spPr>
      </p:pic>
      <p:sp>
        <p:nvSpPr>
          <p:cNvPr id="3" name="Rectangle 2">
            <a:extLst>
              <a:ext uri="{FF2B5EF4-FFF2-40B4-BE49-F238E27FC236}">
                <a16:creationId xmlns:a16="http://schemas.microsoft.com/office/drawing/2014/main" id="{95769AAE-452C-4206-956E-9C4185C68773}"/>
              </a:ext>
            </a:extLst>
          </p:cNvPr>
          <p:cNvSpPr/>
          <p:nvPr/>
        </p:nvSpPr>
        <p:spPr>
          <a:xfrm>
            <a:off x="0" y="933560"/>
            <a:ext cx="1219200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When using NIEM, you only need to “speak” two languages — your own and NIEM</a:t>
            </a:r>
          </a:p>
        </p:txBody>
      </p:sp>
    </p:spTree>
    <p:extLst>
      <p:ext uri="{BB962C8B-B14F-4D97-AF65-F5344CB8AC3E}">
        <p14:creationId xmlns:p14="http://schemas.microsoft.com/office/powerpoint/2010/main" val="637744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791935" y="4787910"/>
            <a:ext cx="2403547" cy="1275604"/>
            <a:chOff x="3363424" y="4377622"/>
            <a:chExt cx="2403547" cy="1275604"/>
          </a:xfrm>
        </p:grpSpPr>
        <p:sp>
          <p:nvSpPr>
            <p:cNvPr id="25" name="TextBox 24"/>
            <p:cNvSpPr txBox="1"/>
            <p:nvPr/>
          </p:nvSpPr>
          <p:spPr>
            <a:xfrm>
              <a:off x="3363424" y="4910715"/>
              <a:ext cx="2403547" cy="742511"/>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Implementers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NIEM can lower the cost of maintenance in comparison to legacy formats.</a:t>
              </a:r>
            </a:p>
          </p:txBody>
        </p:sp>
        <p:sp>
          <p:nvSpPr>
            <p:cNvPr id="11" name="Freeform 33"/>
            <p:cNvSpPr>
              <a:spLocks noChangeAspect="1" noEditPoints="1"/>
            </p:cNvSpPr>
            <p:nvPr/>
          </p:nvSpPr>
          <p:spPr bwMode="auto">
            <a:xfrm>
              <a:off x="4316427" y="4377622"/>
              <a:ext cx="491996" cy="49714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31" name="Group 30"/>
          <p:cNvGrpSpPr/>
          <p:nvPr/>
        </p:nvGrpSpPr>
        <p:grpSpPr>
          <a:xfrm>
            <a:off x="2126358" y="2134037"/>
            <a:ext cx="2403547" cy="1307027"/>
            <a:chOff x="602357" y="1964457"/>
            <a:chExt cx="2403547" cy="1307027"/>
          </a:xfrm>
        </p:grpSpPr>
        <p:grpSp>
          <p:nvGrpSpPr>
            <p:cNvPr id="4" name="Group 37"/>
            <p:cNvGrpSpPr>
              <a:grpSpLocks noChangeAspect="1"/>
            </p:cNvGrpSpPr>
            <p:nvPr/>
          </p:nvGrpSpPr>
          <p:grpSpPr bwMode="auto">
            <a:xfrm>
              <a:off x="1521039" y="1964457"/>
              <a:ext cx="552129" cy="509016"/>
              <a:chOff x="3823" y="1800"/>
              <a:chExt cx="397" cy="366"/>
            </a:xfrm>
            <a:solidFill>
              <a:schemeClr val="tx2"/>
            </a:solidFill>
          </p:grpSpPr>
          <p:sp>
            <p:nvSpPr>
              <p:cNvPr id="5"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sp>
          <p:nvSpPr>
            <p:cNvPr id="13" name="TextBox 12"/>
            <p:cNvSpPr txBox="1"/>
            <p:nvPr/>
          </p:nvSpPr>
          <p:spPr>
            <a:xfrm>
              <a:off x="602357" y="2528973"/>
              <a:ext cx="2403547" cy="742511"/>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Executives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NIEM minimizes the time-to-market while allowing maximum flexibility.</a:t>
              </a:r>
            </a:p>
          </p:txBody>
        </p:sp>
      </p:grpSp>
      <p:sp>
        <p:nvSpPr>
          <p:cNvPr id="20" name="TextBox 19"/>
          <p:cNvSpPr txBox="1"/>
          <p:nvPr/>
        </p:nvSpPr>
        <p:spPr>
          <a:xfrm>
            <a:off x="0" y="1128457"/>
            <a:ext cx="12192000" cy="646331"/>
          </a:xfrm>
          <a:prstGeom prst="rect">
            <a:avLst/>
          </a:prstGeom>
          <a:noFill/>
        </p:spPr>
        <p:txBody>
          <a:bodyPr vert="horz" wrap="square" lIns="0" tIns="0" rIns="0" bIns="0" rtlCol="0">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The NIEM community continuously communicates with six different stakeholder types </a:t>
            </a:r>
          </a:p>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Each stakeholder is interested in NIEM and how it can help their organization or project for different reasons</a:t>
            </a:r>
          </a:p>
        </p:txBody>
      </p:sp>
      <p:grpSp>
        <p:nvGrpSpPr>
          <p:cNvPr id="3" name="Group 2"/>
          <p:cNvGrpSpPr/>
          <p:nvPr/>
        </p:nvGrpSpPr>
        <p:grpSpPr>
          <a:xfrm>
            <a:off x="4791935" y="2069818"/>
            <a:ext cx="2403547" cy="1523595"/>
            <a:chOff x="3363424" y="2043458"/>
            <a:chExt cx="2403547" cy="1523595"/>
          </a:xfrm>
        </p:grpSpPr>
        <p:sp>
          <p:nvSpPr>
            <p:cNvPr id="8" name="Freeform 9"/>
            <p:cNvSpPr>
              <a:spLocks noChangeAspect="1" noEditPoints="1"/>
            </p:cNvSpPr>
            <p:nvPr/>
          </p:nvSpPr>
          <p:spPr bwMode="auto">
            <a:xfrm>
              <a:off x="4306658" y="2043458"/>
              <a:ext cx="587598" cy="554674"/>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TextBox 21"/>
            <p:cNvSpPr txBox="1"/>
            <p:nvPr/>
          </p:nvSpPr>
          <p:spPr>
            <a:xfrm>
              <a:off x="3363424" y="2672193"/>
              <a:ext cx="2403547"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Program Managers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NIEM can make a job easier by helping teams build exchanges in less time, for less money time.</a:t>
              </a:r>
            </a:p>
          </p:txBody>
        </p:sp>
      </p:grpSp>
      <p:grpSp>
        <p:nvGrpSpPr>
          <p:cNvPr id="27" name="Group 26"/>
          <p:cNvGrpSpPr/>
          <p:nvPr/>
        </p:nvGrpSpPr>
        <p:grpSpPr>
          <a:xfrm>
            <a:off x="7463243" y="2069818"/>
            <a:ext cx="2679172" cy="1523595"/>
            <a:chOff x="5939243" y="2043458"/>
            <a:chExt cx="2679172" cy="1523595"/>
          </a:xfrm>
        </p:grpSpPr>
        <p:sp>
          <p:nvSpPr>
            <p:cNvPr id="9" name="Freeform 57"/>
            <p:cNvSpPr>
              <a:spLocks noChangeAspect="1" noEditPoints="1"/>
            </p:cNvSpPr>
            <p:nvPr/>
          </p:nvSpPr>
          <p:spPr bwMode="auto">
            <a:xfrm>
              <a:off x="6972794" y="2043458"/>
              <a:ext cx="615276" cy="563687"/>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TextBox 22"/>
            <p:cNvSpPr txBox="1"/>
            <p:nvPr/>
          </p:nvSpPr>
          <p:spPr>
            <a:xfrm>
              <a:off x="5939243" y="2672193"/>
              <a:ext cx="2679172"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Architects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NIEM offers a better way to exchange data and is adaptable; it can be modified or new capabilities added to an existing exchange.</a:t>
              </a:r>
            </a:p>
          </p:txBody>
        </p:sp>
      </p:grpSp>
      <p:grpSp>
        <p:nvGrpSpPr>
          <p:cNvPr id="28" name="Group 27"/>
          <p:cNvGrpSpPr/>
          <p:nvPr/>
        </p:nvGrpSpPr>
        <p:grpSpPr>
          <a:xfrm>
            <a:off x="2126358" y="4787910"/>
            <a:ext cx="2403547" cy="1275604"/>
            <a:chOff x="602357" y="4377622"/>
            <a:chExt cx="2403547" cy="1275604"/>
          </a:xfrm>
        </p:grpSpPr>
        <p:sp>
          <p:nvSpPr>
            <p:cNvPr id="10" name="Freeform 54"/>
            <p:cNvSpPr>
              <a:spLocks noChangeAspect="1" noEditPoints="1"/>
            </p:cNvSpPr>
            <p:nvPr/>
          </p:nvSpPr>
          <p:spPr bwMode="auto">
            <a:xfrm>
              <a:off x="1460427" y="4377622"/>
              <a:ext cx="696390" cy="497146"/>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TextBox 23"/>
            <p:cNvSpPr txBox="1"/>
            <p:nvPr/>
          </p:nvSpPr>
          <p:spPr>
            <a:xfrm>
              <a:off x="602357" y="4910715"/>
              <a:ext cx="2403547" cy="742511"/>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Developers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Tools and support are available to make exchange development easier and faster.</a:t>
              </a:r>
            </a:p>
          </p:txBody>
        </p:sp>
      </p:grpSp>
      <p:sp>
        <p:nvSpPr>
          <p:cNvPr id="26" name="TextBox 25"/>
          <p:cNvSpPr txBox="1"/>
          <p:nvPr/>
        </p:nvSpPr>
        <p:spPr>
          <a:xfrm>
            <a:off x="7463243" y="5321003"/>
            <a:ext cx="2679172"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Tool Providers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NIEM can be an avenue to connect with customers who have an interest in information sharing capabilities.</a:t>
            </a:r>
          </a:p>
        </p:txBody>
      </p:sp>
      <p:grpSp>
        <p:nvGrpSpPr>
          <p:cNvPr id="63" name="Group 62"/>
          <p:cNvGrpSpPr/>
          <p:nvPr/>
        </p:nvGrpSpPr>
        <p:grpSpPr>
          <a:xfrm>
            <a:off x="8540076" y="4787910"/>
            <a:ext cx="528754" cy="476834"/>
            <a:chOff x="2274888" y="1273175"/>
            <a:chExt cx="5626100" cy="5073650"/>
          </a:xfrm>
          <a:solidFill>
            <a:srgbClr val="00506F"/>
          </a:solidFill>
        </p:grpSpPr>
        <p:sp>
          <p:nvSpPr>
            <p:cNvPr id="60" name="Freeform 2"/>
            <p:cNvSpPr>
              <a:spLocks noChangeArrowheads="1"/>
            </p:cNvSpPr>
            <p:nvPr/>
          </p:nvSpPr>
          <p:spPr bwMode="auto">
            <a:xfrm>
              <a:off x="2825750" y="2859088"/>
              <a:ext cx="4679950" cy="3487737"/>
            </a:xfrm>
            <a:custGeom>
              <a:avLst/>
              <a:gdLst>
                <a:gd name="T0" fmla="*/ 1969 w 13000"/>
                <a:gd name="T1" fmla="*/ 9499 h 9687"/>
                <a:gd name="T2" fmla="*/ 1969 w 13000"/>
                <a:gd name="T3" fmla="*/ 9499 h 9687"/>
                <a:gd name="T4" fmla="*/ 3062 w 13000"/>
                <a:gd name="T5" fmla="*/ 8592 h 9687"/>
                <a:gd name="T6" fmla="*/ 3875 w 13000"/>
                <a:gd name="T7" fmla="*/ 7905 h 9687"/>
                <a:gd name="T8" fmla="*/ 3937 w 13000"/>
                <a:gd name="T9" fmla="*/ 7686 h 9687"/>
                <a:gd name="T10" fmla="*/ 3469 w 13000"/>
                <a:gd name="T11" fmla="*/ 6467 h 9687"/>
                <a:gd name="T12" fmla="*/ 3375 w 13000"/>
                <a:gd name="T13" fmla="*/ 6342 h 9687"/>
                <a:gd name="T14" fmla="*/ 2219 w 13000"/>
                <a:gd name="T15" fmla="*/ 5467 h 9687"/>
                <a:gd name="T16" fmla="*/ 62 w 13000"/>
                <a:gd name="T17" fmla="*/ 6999 h 9687"/>
                <a:gd name="T18" fmla="*/ 156 w 13000"/>
                <a:gd name="T19" fmla="*/ 5999 h 9687"/>
                <a:gd name="T20" fmla="*/ 3625 w 13000"/>
                <a:gd name="T21" fmla="*/ 4061 h 9687"/>
                <a:gd name="T22" fmla="*/ 3906 w 13000"/>
                <a:gd name="T23" fmla="*/ 3999 h 9687"/>
                <a:gd name="T24" fmla="*/ 5031 w 13000"/>
                <a:gd name="T25" fmla="*/ 2874 h 9687"/>
                <a:gd name="T26" fmla="*/ 3687 w 13000"/>
                <a:gd name="T27" fmla="*/ 1281 h 9687"/>
                <a:gd name="T28" fmla="*/ 5031 w 13000"/>
                <a:gd name="T29" fmla="*/ 0 h 9687"/>
                <a:gd name="T30" fmla="*/ 5156 w 13000"/>
                <a:gd name="T31" fmla="*/ 125 h 9687"/>
                <a:gd name="T32" fmla="*/ 9468 w 13000"/>
                <a:gd name="T33" fmla="*/ 4092 h 9687"/>
                <a:gd name="T34" fmla="*/ 12874 w 13000"/>
                <a:gd name="T35" fmla="*/ 7186 h 9687"/>
                <a:gd name="T36" fmla="*/ 12968 w 13000"/>
                <a:gd name="T37" fmla="*/ 7499 h 9687"/>
                <a:gd name="T38" fmla="*/ 10811 w 13000"/>
                <a:gd name="T39" fmla="*/ 9499 h 9687"/>
                <a:gd name="T40" fmla="*/ 10593 w 13000"/>
                <a:gd name="T41" fmla="*/ 9405 h 9687"/>
                <a:gd name="T42" fmla="*/ 8468 w 13000"/>
                <a:gd name="T43" fmla="*/ 6905 h 9687"/>
                <a:gd name="T44" fmla="*/ 6686 w 13000"/>
                <a:gd name="T45" fmla="*/ 4811 h 9687"/>
                <a:gd name="T46" fmla="*/ 6561 w 13000"/>
                <a:gd name="T47" fmla="*/ 4936 h 9687"/>
                <a:gd name="T48" fmla="*/ 5719 w 13000"/>
                <a:gd name="T49" fmla="*/ 5780 h 9687"/>
                <a:gd name="T50" fmla="*/ 5625 w 13000"/>
                <a:gd name="T51" fmla="*/ 6061 h 9687"/>
                <a:gd name="T52" fmla="*/ 3437 w 13000"/>
                <a:gd name="T53" fmla="*/ 9592 h 9687"/>
                <a:gd name="T54" fmla="*/ 1969 w 13000"/>
                <a:gd name="T55" fmla="*/ 9499 h 9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00" h="9687">
                  <a:moveTo>
                    <a:pt x="1969" y="9499"/>
                  </a:moveTo>
                  <a:lnTo>
                    <a:pt x="1969" y="9499"/>
                  </a:lnTo>
                  <a:cubicBezTo>
                    <a:pt x="2344" y="9186"/>
                    <a:pt x="2687" y="8874"/>
                    <a:pt x="3062" y="8592"/>
                  </a:cubicBezTo>
                  <a:cubicBezTo>
                    <a:pt x="3344" y="8342"/>
                    <a:pt x="3594" y="8124"/>
                    <a:pt x="3875" y="7905"/>
                  </a:cubicBezTo>
                  <a:cubicBezTo>
                    <a:pt x="3969" y="7842"/>
                    <a:pt x="3969" y="7780"/>
                    <a:pt x="3937" y="7686"/>
                  </a:cubicBezTo>
                  <a:cubicBezTo>
                    <a:pt x="3781" y="7280"/>
                    <a:pt x="3625" y="6874"/>
                    <a:pt x="3469" y="6467"/>
                  </a:cubicBezTo>
                  <a:cubicBezTo>
                    <a:pt x="3469" y="6405"/>
                    <a:pt x="3437" y="6374"/>
                    <a:pt x="3375" y="6342"/>
                  </a:cubicBezTo>
                  <a:cubicBezTo>
                    <a:pt x="3000" y="6061"/>
                    <a:pt x="2594" y="5780"/>
                    <a:pt x="2219" y="5467"/>
                  </a:cubicBezTo>
                  <a:cubicBezTo>
                    <a:pt x="1500" y="5967"/>
                    <a:pt x="781" y="6467"/>
                    <a:pt x="62" y="6999"/>
                  </a:cubicBezTo>
                  <a:cubicBezTo>
                    <a:pt x="0" y="6624"/>
                    <a:pt x="62" y="6311"/>
                    <a:pt x="156" y="5999"/>
                  </a:cubicBezTo>
                  <a:cubicBezTo>
                    <a:pt x="594" y="4499"/>
                    <a:pt x="2125" y="3655"/>
                    <a:pt x="3625" y="4061"/>
                  </a:cubicBezTo>
                  <a:cubicBezTo>
                    <a:pt x="3750" y="4092"/>
                    <a:pt x="3812" y="4092"/>
                    <a:pt x="3906" y="3999"/>
                  </a:cubicBezTo>
                  <a:cubicBezTo>
                    <a:pt x="4250" y="3624"/>
                    <a:pt x="4625" y="3249"/>
                    <a:pt x="5031" y="2874"/>
                  </a:cubicBezTo>
                  <a:cubicBezTo>
                    <a:pt x="4562" y="2343"/>
                    <a:pt x="4125" y="1812"/>
                    <a:pt x="3687" y="1281"/>
                  </a:cubicBezTo>
                  <a:cubicBezTo>
                    <a:pt x="4125" y="875"/>
                    <a:pt x="4562" y="437"/>
                    <a:pt x="5031" y="0"/>
                  </a:cubicBezTo>
                  <a:cubicBezTo>
                    <a:pt x="5062" y="62"/>
                    <a:pt x="5125" y="93"/>
                    <a:pt x="5156" y="125"/>
                  </a:cubicBezTo>
                  <a:cubicBezTo>
                    <a:pt x="6593" y="1437"/>
                    <a:pt x="8030" y="2749"/>
                    <a:pt x="9468" y="4092"/>
                  </a:cubicBezTo>
                  <a:cubicBezTo>
                    <a:pt x="10593" y="5124"/>
                    <a:pt x="11718" y="6155"/>
                    <a:pt x="12874" y="7186"/>
                  </a:cubicBezTo>
                  <a:cubicBezTo>
                    <a:pt x="12968" y="7280"/>
                    <a:pt x="12999" y="7374"/>
                    <a:pt x="12968" y="7499"/>
                  </a:cubicBezTo>
                  <a:cubicBezTo>
                    <a:pt x="12780" y="8561"/>
                    <a:pt x="11905" y="9405"/>
                    <a:pt x="10811" y="9499"/>
                  </a:cubicBezTo>
                  <a:cubicBezTo>
                    <a:pt x="10749" y="9530"/>
                    <a:pt x="10655" y="9467"/>
                    <a:pt x="10593" y="9405"/>
                  </a:cubicBezTo>
                  <a:cubicBezTo>
                    <a:pt x="9874" y="8592"/>
                    <a:pt x="9186" y="7749"/>
                    <a:pt x="8468" y="6905"/>
                  </a:cubicBezTo>
                  <a:cubicBezTo>
                    <a:pt x="7874" y="6217"/>
                    <a:pt x="7280" y="5530"/>
                    <a:pt x="6686" y="4811"/>
                  </a:cubicBezTo>
                  <a:cubicBezTo>
                    <a:pt x="6655" y="4874"/>
                    <a:pt x="6593" y="4905"/>
                    <a:pt x="6561" y="4936"/>
                  </a:cubicBezTo>
                  <a:cubicBezTo>
                    <a:pt x="6281" y="5217"/>
                    <a:pt x="6000" y="5499"/>
                    <a:pt x="5719" y="5780"/>
                  </a:cubicBezTo>
                  <a:cubicBezTo>
                    <a:pt x="5625" y="5874"/>
                    <a:pt x="5594" y="5936"/>
                    <a:pt x="5625" y="6061"/>
                  </a:cubicBezTo>
                  <a:cubicBezTo>
                    <a:pt x="6062" y="7655"/>
                    <a:pt x="5062" y="9280"/>
                    <a:pt x="3437" y="9592"/>
                  </a:cubicBezTo>
                  <a:cubicBezTo>
                    <a:pt x="2969" y="9686"/>
                    <a:pt x="2344" y="9655"/>
                    <a:pt x="1969" y="94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1" name="Freeform 3"/>
            <p:cNvSpPr>
              <a:spLocks noChangeArrowheads="1"/>
            </p:cNvSpPr>
            <p:nvPr/>
          </p:nvSpPr>
          <p:spPr bwMode="auto">
            <a:xfrm>
              <a:off x="2274888" y="1284288"/>
              <a:ext cx="3173412" cy="2632075"/>
            </a:xfrm>
            <a:custGeom>
              <a:avLst/>
              <a:gdLst>
                <a:gd name="T0" fmla="*/ 8187 w 8813"/>
                <a:gd name="T1" fmla="*/ 1968 h 7312"/>
                <a:gd name="T2" fmla="*/ 8187 w 8813"/>
                <a:gd name="T3" fmla="*/ 1968 h 7312"/>
                <a:gd name="T4" fmla="*/ 6438 w 8813"/>
                <a:gd name="T5" fmla="*/ 1906 h 7312"/>
                <a:gd name="T6" fmla="*/ 6376 w 8813"/>
                <a:gd name="T7" fmla="*/ 3718 h 7312"/>
                <a:gd name="T8" fmla="*/ 6282 w 8813"/>
                <a:gd name="T9" fmla="*/ 3812 h 7312"/>
                <a:gd name="T10" fmla="*/ 4657 w 8813"/>
                <a:gd name="T11" fmla="*/ 5343 h 7312"/>
                <a:gd name="T12" fmla="*/ 4376 w 8813"/>
                <a:gd name="T13" fmla="*/ 5406 h 7312"/>
                <a:gd name="T14" fmla="*/ 3876 w 8813"/>
                <a:gd name="T15" fmla="*/ 5281 h 7312"/>
                <a:gd name="T16" fmla="*/ 3469 w 8813"/>
                <a:gd name="T17" fmla="*/ 5624 h 7312"/>
                <a:gd name="T18" fmla="*/ 3376 w 8813"/>
                <a:gd name="T19" fmla="*/ 5875 h 7312"/>
                <a:gd name="T20" fmla="*/ 3001 w 8813"/>
                <a:gd name="T21" fmla="*/ 6937 h 7312"/>
                <a:gd name="T22" fmla="*/ 2782 w 8813"/>
                <a:gd name="T23" fmla="*/ 7155 h 7312"/>
                <a:gd name="T24" fmla="*/ 2376 w 8813"/>
                <a:gd name="T25" fmla="*/ 7155 h 7312"/>
                <a:gd name="T26" fmla="*/ 876 w 8813"/>
                <a:gd name="T27" fmla="*/ 5593 h 7312"/>
                <a:gd name="T28" fmla="*/ 126 w 8813"/>
                <a:gd name="T29" fmla="*/ 4812 h 7312"/>
                <a:gd name="T30" fmla="*/ 157 w 8813"/>
                <a:gd name="T31" fmla="*/ 4406 h 7312"/>
                <a:gd name="T32" fmla="*/ 626 w 8813"/>
                <a:gd name="T33" fmla="*/ 3937 h 7312"/>
                <a:gd name="T34" fmla="*/ 1126 w 8813"/>
                <a:gd name="T35" fmla="*/ 3781 h 7312"/>
                <a:gd name="T36" fmla="*/ 1969 w 8813"/>
                <a:gd name="T37" fmla="*/ 3562 h 7312"/>
                <a:gd name="T38" fmla="*/ 2126 w 8813"/>
                <a:gd name="T39" fmla="*/ 2968 h 7312"/>
                <a:gd name="T40" fmla="*/ 2344 w 8813"/>
                <a:gd name="T41" fmla="*/ 2281 h 7312"/>
                <a:gd name="T42" fmla="*/ 3751 w 8813"/>
                <a:gd name="T43" fmla="*/ 937 h 7312"/>
                <a:gd name="T44" fmla="*/ 6157 w 8813"/>
                <a:gd name="T45" fmla="*/ 31 h 7312"/>
                <a:gd name="T46" fmla="*/ 8718 w 8813"/>
                <a:gd name="T47" fmla="*/ 1250 h 7312"/>
                <a:gd name="T48" fmla="*/ 8718 w 8813"/>
                <a:gd name="T49" fmla="*/ 1468 h 7312"/>
                <a:gd name="T50" fmla="*/ 8187 w 8813"/>
                <a:gd name="T51" fmla="*/ 1968 h 7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13" h="7312">
                  <a:moveTo>
                    <a:pt x="8187" y="1968"/>
                  </a:moveTo>
                  <a:lnTo>
                    <a:pt x="8187" y="1968"/>
                  </a:lnTo>
                  <a:cubicBezTo>
                    <a:pt x="7532" y="1468"/>
                    <a:pt x="6907" y="1468"/>
                    <a:pt x="6438" y="1906"/>
                  </a:cubicBezTo>
                  <a:cubicBezTo>
                    <a:pt x="5938" y="2375"/>
                    <a:pt x="5907" y="3000"/>
                    <a:pt x="6376" y="3718"/>
                  </a:cubicBezTo>
                  <a:cubicBezTo>
                    <a:pt x="6344" y="3718"/>
                    <a:pt x="6313" y="3781"/>
                    <a:pt x="6282" y="3812"/>
                  </a:cubicBezTo>
                  <a:cubicBezTo>
                    <a:pt x="5751" y="4312"/>
                    <a:pt x="5188" y="4843"/>
                    <a:pt x="4657" y="5343"/>
                  </a:cubicBezTo>
                  <a:cubicBezTo>
                    <a:pt x="4563" y="5437"/>
                    <a:pt x="4501" y="5468"/>
                    <a:pt x="4376" y="5406"/>
                  </a:cubicBezTo>
                  <a:cubicBezTo>
                    <a:pt x="4219" y="5343"/>
                    <a:pt x="4032" y="5250"/>
                    <a:pt x="3876" y="5281"/>
                  </a:cubicBezTo>
                  <a:cubicBezTo>
                    <a:pt x="3719" y="5312"/>
                    <a:pt x="3594" y="5500"/>
                    <a:pt x="3469" y="5624"/>
                  </a:cubicBezTo>
                  <a:cubicBezTo>
                    <a:pt x="3407" y="5687"/>
                    <a:pt x="3376" y="5781"/>
                    <a:pt x="3376" y="5875"/>
                  </a:cubicBezTo>
                  <a:cubicBezTo>
                    <a:pt x="3501" y="6531"/>
                    <a:pt x="3532" y="6437"/>
                    <a:pt x="3001" y="6937"/>
                  </a:cubicBezTo>
                  <a:cubicBezTo>
                    <a:pt x="2938" y="7000"/>
                    <a:pt x="2844" y="7092"/>
                    <a:pt x="2782" y="7155"/>
                  </a:cubicBezTo>
                  <a:cubicBezTo>
                    <a:pt x="2626" y="7311"/>
                    <a:pt x="2532" y="7311"/>
                    <a:pt x="2376" y="7155"/>
                  </a:cubicBezTo>
                  <a:cubicBezTo>
                    <a:pt x="1876" y="6625"/>
                    <a:pt x="1376" y="6093"/>
                    <a:pt x="876" y="5593"/>
                  </a:cubicBezTo>
                  <a:cubicBezTo>
                    <a:pt x="626" y="5343"/>
                    <a:pt x="376" y="5062"/>
                    <a:pt x="126" y="4812"/>
                  </a:cubicBezTo>
                  <a:cubicBezTo>
                    <a:pt x="0" y="4656"/>
                    <a:pt x="0" y="4562"/>
                    <a:pt x="157" y="4406"/>
                  </a:cubicBezTo>
                  <a:cubicBezTo>
                    <a:pt x="313" y="4250"/>
                    <a:pt x="469" y="4093"/>
                    <a:pt x="626" y="3937"/>
                  </a:cubicBezTo>
                  <a:cubicBezTo>
                    <a:pt x="782" y="3781"/>
                    <a:pt x="938" y="3718"/>
                    <a:pt x="1126" y="3781"/>
                  </a:cubicBezTo>
                  <a:cubicBezTo>
                    <a:pt x="1469" y="3937"/>
                    <a:pt x="1719" y="3812"/>
                    <a:pt x="1969" y="3562"/>
                  </a:cubicBezTo>
                  <a:cubicBezTo>
                    <a:pt x="2126" y="3375"/>
                    <a:pt x="2219" y="3218"/>
                    <a:pt x="2126" y="2968"/>
                  </a:cubicBezTo>
                  <a:cubicBezTo>
                    <a:pt x="2032" y="2687"/>
                    <a:pt x="2126" y="2468"/>
                    <a:pt x="2344" y="2281"/>
                  </a:cubicBezTo>
                  <a:cubicBezTo>
                    <a:pt x="2844" y="1843"/>
                    <a:pt x="3282" y="1375"/>
                    <a:pt x="3751" y="937"/>
                  </a:cubicBezTo>
                  <a:cubicBezTo>
                    <a:pt x="4438" y="312"/>
                    <a:pt x="5219" y="0"/>
                    <a:pt x="6157" y="31"/>
                  </a:cubicBezTo>
                  <a:cubicBezTo>
                    <a:pt x="7188" y="62"/>
                    <a:pt x="8031" y="468"/>
                    <a:pt x="8718" y="1250"/>
                  </a:cubicBezTo>
                  <a:cubicBezTo>
                    <a:pt x="8781" y="1343"/>
                    <a:pt x="8812" y="1406"/>
                    <a:pt x="8718" y="1468"/>
                  </a:cubicBezTo>
                  <a:cubicBezTo>
                    <a:pt x="8531" y="1625"/>
                    <a:pt x="8375" y="1781"/>
                    <a:pt x="8187" y="196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2" name="Freeform 4"/>
            <p:cNvSpPr>
              <a:spLocks noChangeArrowheads="1"/>
            </p:cNvSpPr>
            <p:nvPr/>
          </p:nvSpPr>
          <p:spPr bwMode="auto">
            <a:xfrm>
              <a:off x="5492750" y="1273175"/>
              <a:ext cx="2408238" cy="2386013"/>
            </a:xfrm>
            <a:custGeom>
              <a:avLst/>
              <a:gdLst>
                <a:gd name="T0" fmla="*/ 6656 w 6689"/>
                <a:gd name="T1" fmla="*/ 2688 h 6626"/>
                <a:gd name="T2" fmla="*/ 6656 w 6689"/>
                <a:gd name="T3" fmla="*/ 2688 h 6626"/>
                <a:gd name="T4" fmla="*/ 6438 w 6689"/>
                <a:gd name="T5" fmla="*/ 4032 h 6626"/>
                <a:gd name="T6" fmla="*/ 3063 w 6689"/>
                <a:gd name="T7" fmla="*/ 5625 h 6626"/>
                <a:gd name="T8" fmla="*/ 2781 w 6689"/>
                <a:gd name="T9" fmla="*/ 5688 h 6626"/>
                <a:gd name="T10" fmla="*/ 1875 w 6689"/>
                <a:gd name="T11" fmla="*/ 6625 h 6626"/>
                <a:gd name="T12" fmla="*/ 0 w 6689"/>
                <a:gd name="T13" fmla="*/ 4907 h 6626"/>
                <a:gd name="T14" fmla="*/ 94 w 6689"/>
                <a:gd name="T15" fmla="*/ 4781 h 6626"/>
                <a:gd name="T16" fmla="*/ 656 w 6689"/>
                <a:gd name="T17" fmla="*/ 4219 h 6626"/>
                <a:gd name="T18" fmla="*/ 1063 w 6689"/>
                <a:gd name="T19" fmla="*/ 3813 h 6626"/>
                <a:gd name="T20" fmla="*/ 969 w 6689"/>
                <a:gd name="T21" fmla="*/ 3250 h 6626"/>
                <a:gd name="T22" fmla="*/ 3344 w 6689"/>
                <a:gd name="T23" fmla="*/ 63 h 6626"/>
                <a:gd name="T24" fmla="*/ 4719 w 6689"/>
                <a:gd name="T25" fmla="*/ 188 h 6626"/>
                <a:gd name="T26" fmla="*/ 4594 w 6689"/>
                <a:gd name="T27" fmla="*/ 313 h 6626"/>
                <a:gd name="T28" fmla="*/ 2844 w 6689"/>
                <a:gd name="T29" fmla="*/ 1750 h 6626"/>
                <a:gd name="T30" fmla="*/ 2750 w 6689"/>
                <a:gd name="T31" fmla="*/ 2063 h 6626"/>
                <a:gd name="T32" fmla="*/ 3188 w 6689"/>
                <a:gd name="T33" fmla="*/ 3188 h 6626"/>
                <a:gd name="T34" fmla="*/ 3313 w 6689"/>
                <a:gd name="T35" fmla="*/ 3375 h 6626"/>
                <a:gd name="T36" fmla="*/ 4469 w 6689"/>
                <a:gd name="T37" fmla="*/ 4219 h 6626"/>
                <a:gd name="T38" fmla="*/ 6656 w 6689"/>
                <a:gd name="T39" fmla="*/ 2688 h 6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89" h="6626">
                  <a:moveTo>
                    <a:pt x="6656" y="2688"/>
                  </a:moveTo>
                  <a:lnTo>
                    <a:pt x="6656" y="2688"/>
                  </a:lnTo>
                  <a:cubicBezTo>
                    <a:pt x="6688" y="3188"/>
                    <a:pt x="6594" y="3625"/>
                    <a:pt x="6438" y="4032"/>
                  </a:cubicBezTo>
                  <a:cubicBezTo>
                    <a:pt x="5875" y="5313"/>
                    <a:pt x="4406" y="6032"/>
                    <a:pt x="3063" y="5625"/>
                  </a:cubicBezTo>
                  <a:cubicBezTo>
                    <a:pt x="2938" y="5594"/>
                    <a:pt x="2875" y="5625"/>
                    <a:pt x="2781" y="5688"/>
                  </a:cubicBezTo>
                  <a:cubicBezTo>
                    <a:pt x="2500" y="6000"/>
                    <a:pt x="2188" y="6313"/>
                    <a:pt x="1875" y="6625"/>
                  </a:cubicBezTo>
                  <a:cubicBezTo>
                    <a:pt x="1250" y="6063"/>
                    <a:pt x="625" y="5500"/>
                    <a:pt x="0" y="4907"/>
                  </a:cubicBezTo>
                  <a:cubicBezTo>
                    <a:pt x="31" y="4875"/>
                    <a:pt x="63" y="4813"/>
                    <a:pt x="94" y="4781"/>
                  </a:cubicBezTo>
                  <a:cubicBezTo>
                    <a:pt x="281" y="4594"/>
                    <a:pt x="469" y="4407"/>
                    <a:pt x="656" y="4219"/>
                  </a:cubicBezTo>
                  <a:cubicBezTo>
                    <a:pt x="781" y="4094"/>
                    <a:pt x="1000" y="3969"/>
                    <a:pt x="1063" y="3813"/>
                  </a:cubicBezTo>
                  <a:cubicBezTo>
                    <a:pt x="1094" y="3657"/>
                    <a:pt x="1000" y="3438"/>
                    <a:pt x="969" y="3250"/>
                  </a:cubicBezTo>
                  <a:cubicBezTo>
                    <a:pt x="750" y="1782"/>
                    <a:pt x="1844" y="313"/>
                    <a:pt x="3344" y="63"/>
                  </a:cubicBezTo>
                  <a:cubicBezTo>
                    <a:pt x="3813" y="0"/>
                    <a:pt x="4250" y="32"/>
                    <a:pt x="4719" y="188"/>
                  </a:cubicBezTo>
                  <a:cubicBezTo>
                    <a:pt x="4688" y="250"/>
                    <a:pt x="4625" y="282"/>
                    <a:pt x="4594" y="313"/>
                  </a:cubicBezTo>
                  <a:cubicBezTo>
                    <a:pt x="4000" y="813"/>
                    <a:pt x="3438" y="1282"/>
                    <a:pt x="2844" y="1750"/>
                  </a:cubicBezTo>
                  <a:cubicBezTo>
                    <a:pt x="2719" y="1844"/>
                    <a:pt x="2719" y="1938"/>
                    <a:pt x="2750" y="2063"/>
                  </a:cubicBezTo>
                  <a:cubicBezTo>
                    <a:pt x="2906" y="2438"/>
                    <a:pt x="3063" y="2813"/>
                    <a:pt x="3188" y="3188"/>
                  </a:cubicBezTo>
                  <a:cubicBezTo>
                    <a:pt x="3219" y="3250"/>
                    <a:pt x="3250" y="3344"/>
                    <a:pt x="3313" y="3375"/>
                  </a:cubicBezTo>
                  <a:cubicBezTo>
                    <a:pt x="3688" y="3657"/>
                    <a:pt x="4094" y="3938"/>
                    <a:pt x="4469" y="4219"/>
                  </a:cubicBezTo>
                  <a:cubicBezTo>
                    <a:pt x="5188" y="3719"/>
                    <a:pt x="5906" y="3219"/>
                    <a:pt x="6656" y="26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54" name="Group 153"/>
          <p:cNvGrpSpPr/>
          <p:nvPr/>
        </p:nvGrpSpPr>
        <p:grpSpPr>
          <a:xfrm>
            <a:off x="2356146" y="3841977"/>
            <a:ext cx="7476028" cy="469520"/>
            <a:chOff x="519298" y="3559668"/>
            <a:chExt cx="8276419" cy="519788"/>
          </a:xfrm>
        </p:grpSpPr>
        <p:grpSp>
          <p:nvGrpSpPr>
            <p:cNvPr id="64" name="Group 63"/>
            <p:cNvGrpSpPr/>
            <p:nvPr/>
          </p:nvGrpSpPr>
          <p:grpSpPr>
            <a:xfrm>
              <a:off x="519298" y="3559668"/>
              <a:ext cx="4079480" cy="519788"/>
              <a:chOff x="2135978" y="5141689"/>
              <a:chExt cx="4965308" cy="632656"/>
            </a:xfrm>
          </p:grpSpPr>
          <p:grpSp>
            <p:nvGrpSpPr>
              <p:cNvPr id="65" name="Group 64"/>
              <p:cNvGrpSpPr/>
              <p:nvPr/>
            </p:nvGrpSpPr>
            <p:grpSpPr>
              <a:xfrm>
                <a:off x="2135978" y="5141689"/>
                <a:ext cx="2415847" cy="632656"/>
                <a:chOff x="488153" y="5141689"/>
                <a:chExt cx="2415847" cy="632656"/>
              </a:xfrm>
            </p:grpSpPr>
            <p:grpSp>
              <p:nvGrpSpPr>
                <p:cNvPr id="88" name="Group 87"/>
                <p:cNvGrpSpPr/>
                <p:nvPr/>
              </p:nvGrpSpPr>
              <p:grpSpPr>
                <a:xfrm>
                  <a:off x="488153" y="5141689"/>
                  <a:ext cx="719552" cy="632656"/>
                  <a:chOff x="1971675" y="1065213"/>
                  <a:chExt cx="6230938" cy="5478462"/>
                </a:xfrm>
                <a:solidFill>
                  <a:srgbClr val="00506F"/>
                </a:solidFill>
              </p:grpSpPr>
              <p:sp>
                <p:nvSpPr>
                  <p:cNvPr id="103"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7"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89" name="Group 88"/>
                <p:cNvGrpSpPr/>
                <p:nvPr/>
              </p:nvGrpSpPr>
              <p:grpSpPr>
                <a:xfrm>
                  <a:off x="1331543" y="5141689"/>
                  <a:ext cx="719552" cy="632656"/>
                  <a:chOff x="1971675" y="1065213"/>
                  <a:chExt cx="6230938" cy="5478462"/>
                </a:xfrm>
                <a:solidFill>
                  <a:srgbClr val="0085BB"/>
                </a:solidFill>
              </p:grpSpPr>
              <p:sp>
                <p:nvSpPr>
                  <p:cNvPr id="97"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2"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90" name="Group 89"/>
                <p:cNvGrpSpPr/>
                <p:nvPr/>
              </p:nvGrpSpPr>
              <p:grpSpPr>
                <a:xfrm>
                  <a:off x="2184448" y="5141689"/>
                  <a:ext cx="719552" cy="632656"/>
                  <a:chOff x="1971675" y="1065213"/>
                  <a:chExt cx="6230938" cy="5478462"/>
                </a:xfrm>
                <a:solidFill>
                  <a:srgbClr val="007678"/>
                </a:solidFill>
              </p:grpSpPr>
              <p:sp>
                <p:nvSpPr>
                  <p:cNvPr id="91"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2"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nvGrpSpPr>
              <p:cNvPr id="66" name="Group 65"/>
              <p:cNvGrpSpPr/>
              <p:nvPr/>
            </p:nvGrpSpPr>
            <p:grpSpPr>
              <a:xfrm>
                <a:off x="4685439" y="5141689"/>
                <a:ext cx="2415847" cy="632656"/>
                <a:chOff x="488153" y="5141689"/>
                <a:chExt cx="2415847" cy="632656"/>
              </a:xfrm>
            </p:grpSpPr>
            <p:grpSp>
              <p:nvGrpSpPr>
                <p:cNvPr id="67" name="Group 66"/>
                <p:cNvGrpSpPr/>
                <p:nvPr/>
              </p:nvGrpSpPr>
              <p:grpSpPr>
                <a:xfrm>
                  <a:off x="488153" y="5141689"/>
                  <a:ext cx="719552" cy="632656"/>
                  <a:chOff x="1971675" y="1065213"/>
                  <a:chExt cx="6230938" cy="5478462"/>
                </a:xfrm>
                <a:solidFill>
                  <a:srgbClr val="00506F"/>
                </a:solidFill>
              </p:grpSpPr>
              <p:sp>
                <p:nvSpPr>
                  <p:cNvPr id="82"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7"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68" name="Group 67"/>
                <p:cNvGrpSpPr/>
                <p:nvPr/>
              </p:nvGrpSpPr>
              <p:grpSpPr>
                <a:xfrm>
                  <a:off x="1331543" y="5141689"/>
                  <a:ext cx="719552" cy="632656"/>
                  <a:chOff x="1971675" y="1065213"/>
                  <a:chExt cx="6230938" cy="5478462"/>
                </a:xfrm>
                <a:solidFill>
                  <a:srgbClr val="0085BB"/>
                </a:solidFill>
              </p:grpSpPr>
              <p:sp>
                <p:nvSpPr>
                  <p:cNvPr id="76"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69" name="Group 68"/>
                <p:cNvGrpSpPr/>
                <p:nvPr/>
              </p:nvGrpSpPr>
              <p:grpSpPr>
                <a:xfrm>
                  <a:off x="2184448" y="5141689"/>
                  <a:ext cx="719552" cy="632656"/>
                  <a:chOff x="1971675" y="1065213"/>
                  <a:chExt cx="6230938" cy="5478462"/>
                </a:xfrm>
                <a:solidFill>
                  <a:srgbClr val="007678"/>
                </a:solidFill>
              </p:grpSpPr>
              <p:sp>
                <p:nvSpPr>
                  <p:cNvPr id="70"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1"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2"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3"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4"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grpSp>
          <p:nvGrpSpPr>
            <p:cNvPr id="109" name="Group 108"/>
            <p:cNvGrpSpPr/>
            <p:nvPr/>
          </p:nvGrpSpPr>
          <p:grpSpPr>
            <a:xfrm>
              <a:off x="4716237" y="3559668"/>
              <a:ext cx="4079480" cy="519788"/>
              <a:chOff x="2135978" y="5141689"/>
              <a:chExt cx="4965308" cy="632656"/>
            </a:xfrm>
          </p:grpSpPr>
          <p:grpSp>
            <p:nvGrpSpPr>
              <p:cNvPr id="110" name="Group 109"/>
              <p:cNvGrpSpPr/>
              <p:nvPr/>
            </p:nvGrpSpPr>
            <p:grpSpPr>
              <a:xfrm>
                <a:off x="2135978" y="5141689"/>
                <a:ext cx="2415847" cy="632656"/>
                <a:chOff x="488153" y="5141689"/>
                <a:chExt cx="2415847" cy="632656"/>
              </a:xfrm>
            </p:grpSpPr>
            <p:grpSp>
              <p:nvGrpSpPr>
                <p:cNvPr id="133" name="Group 132"/>
                <p:cNvGrpSpPr/>
                <p:nvPr/>
              </p:nvGrpSpPr>
              <p:grpSpPr>
                <a:xfrm>
                  <a:off x="488153" y="5141689"/>
                  <a:ext cx="719552" cy="632656"/>
                  <a:chOff x="1971675" y="1065213"/>
                  <a:chExt cx="6230938" cy="5478462"/>
                </a:xfrm>
                <a:solidFill>
                  <a:srgbClr val="00506F"/>
                </a:solidFill>
              </p:grpSpPr>
              <p:sp>
                <p:nvSpPr>
                  <p:cNvPr id="148"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9"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0"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1"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2"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3"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34" name="Group 133"/>
                <p:cNvGrpSpPr/>
                <p:nvPr/>
              </p:nvGrpSpPr>
              <p:grpSpPr>
                <a:xfrm>
                  <a:off x="1331543" y="5141689"/>
                  <a:ext cx="719552" cy="632656"/>
                  <a:chOff x="1971675" y="1065213"/>
                  <a:chExt cx="6230938" cy="5478462"/>
                </a:xfrm>
                <a:solidFill>
                  <a:srgbClr val="0085BB"/>
                </a:solidFill>
              </p:grpSpPr>
              <p:sp>
                <p:nvSpPr>
                  <p:cNvPr id="142"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3"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4"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5"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6"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7"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35" name="Group 134"/>
                <p:cNvGrpSpPr/>
                <p:nvPr/>
              </p:nvGrpSpPr>
              <p:grpSpPr>
                <a:xfrm>
                  <a:off x="2184448" y="5141689"/>
                  <a:ext cx="719552" cy="632656"/>
                  <a:chOff x="1971675" y="1065213"/>
                  <a:chExt cx="6230938" cy="5478462"/>
                </a:xfrm>
                <a:solidFill>
                  <a:srgbClr val="007678"/>
                </a:solidFill>
              </p:grpSpPr>
              <p:sp>
                <p:nvSpPr>
                  <p:cNvPr id="136"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7"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8"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9"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0"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1"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nvGrpSpPr>
              <p:cNvPr id="111" name="Group 110"/>
              <p:cNvGrpSpPr/>
              <p:nvPr/>
            </p:nvGrpSpPr>
            <p:grpSpPr>
              <a:xfrm>
                <a:off x="4685439" y="5141689"/>
                <a:ext cx="2415847" cy="632656"/>
                <a:chOff x="488153" y="5141689"/>
                <a:chExt cx="2415847" cy="632656"/>
              </a:xfrm>
            </p:grpSpPr>
            <p:grpSp>
              <p:nvGrpSpPr>
                <p:cNvPr id="112" name="Group 111"/>
                <p:cNvGrpSpPr/>
                <p:nvPr/>
              </p:nvGrpSpPr>
              <p:grpSpPr>
                <a:xfrm>
                  <a:off x="488153" y="5141689"/>
                  <a:ext cx="719552" cy="632656"/>
                  <a:chOff x="1971675" y="1065213"/>
                  <a:chExt cx="6230938" cy="5478462"/>
                </a:xfrm>
                <a:solidFill>
                  <a:srgbClr val="00506F"/>
                </a:solidFill>
              </p:grpSpPr>
              <p:sp>
                <p:nvSpPr>
                  <p:cNvPr id="127"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2"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13" name="Group 112"/>
                <p:cNvGrpSpPr/>
                <p:nvPr/>
              </p:nvGrpSpPr>
              <p:grpSpPr>
                <a:xfrm>
                  <a:off x="1331543" y="5141689"/>
                  <a:ext cx="719552" cy="632656"/>
                  <a:chOff x="1971675" y="1065213"/>
                  <a:chExt cx="6230938" cy="5478462"/>
                </a:xfrm>
                <a:solidFill>
                  <a:srgbClr val="0085BB"/>
                </a:solidFill>
              </p:grpSpPr>
              <p:sp>
                <p:nvSpPr>
                  <p:cNvPr id="121"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2"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14" name="Group 113"/>
                <p:cNvGrpSpPr/>
                <p:nvPr/>
              </p:nvGrpSpPr>
              <p:grpSpPr>
                <a:xfrm>
                  <a:off x="2184448" y="5141689"/>
                  <a:ext cx="719552" cy="632656"/>
                  <a:chOff x="1971675" y="1065213"/>
                  <a:chExt cx="6230938" cy="5478462"/>
                </a:xfrm>
                <a:solidFill>
                  <a:srgbClr val="007678"/>
                </a:solidFill>
              </p:grpSpPr>
              <p:sp>
                <p:nvSpPr>
                  <p:cNvPr id="115"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7"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grpSp>
      <p:sp>
        <p:nvSpPr>
          <p:cNvPr id="155" name="Slide Number Placeholder 3"/>
          <p:cNvSpPr txBox="1">
            <a:spLocks/>
          </p:cNvSpPr>
          <p:nvPr/>
        </p:nvSpPr>
        <p:spPr>
          <a:xfrm>
            <a:off x="5083626" y="6620275"/>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000" b="0" i="0" u="none" strike="noStrike" kern="1200" cap="none" spc="0" normalizeH="0" baseline="0" noProof="0">
                <a:ln>
                  <a:noFill/>
                </a:ln>
                <a:solidFill>
                  <a:srgbClr val="8B8B8B"/>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61</a:t>
            </a:fld>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p:txBody>
      </p:sp>
      <p:sp>
        <p:nvSpPr>
          <p:cNvPr id="158" name="Title 1">
            <a:extLst>
              <a:ext uri="{FF2B5EF4-FFF2-40B4-BE49-F238E27FC236}">
                <a16:creationId xmlns:a16="http://schemas.microsoft.com/office/drawing/2014/main" id="{0344D3A4-3179-4ECF-A73A-ED313201D443}"/>
              </a:ext>
            </a:extLst>
          </p:cNvPr>
          <p:cNvSpPr>
            <a:spLocks noGrp="1"/>
          </p:cNvSpPr>
          <p:nvPr>
            <p:ph type="title"/>
          </p:nvPr>
        </p:nvSpPr>
        <p:spPr>
          <a:xfrm>
            <a:off x="0" y="359892"/>
            <a:ext cx="12192000" cy="595644"/>
          </a:xfrm>
        </p:spPr>
        <p:txBody>
          <a:bodyPr>
            <a:normAutofit/>
          </a:bodyPr>
          <a:lstStyle/>
          <a:p>
            <a:r>
              <a:rPr lang="en-US" spc="-100" dirty="0">
                <a:solidFill>
                  <a:srgbClr val="005170"/>
                </a:solidFill>
              </a:rPr>
              <a:t>	NIEM Community Stakeholders</a:t>
            </a:r>
          </a:p>
        </p:txBody>
      </p:sp>
    </p:spTree>
    <p:extLst>
      <p:ext uri="{BB962C8B-B14F-4D97-AF65-F5344CB8AC3E}">
        <p14:creationId xmlns:p14="http://schemas.microsoft.com/office/powerpoint/2010/main" val="1310703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996744"/>
            <a:ext cx="12192000" cy="707886"/>
          </a:xfrm>
          <a:prstGeom prst="rect">
            <a:avLst/>
          </a:prstGeom>
          <a:solidFill>
            <a:schemeClr val="bg1"/>
          </a:solidFill>
          <a:ln>
            <a:noFill/>
          </a:ln>
        </p:spPr>
        <p:txBody>
          <a:bodyPr wrap="square" rtlCol="0">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NIEM provides standardized enterprise-level information exchange </a:t>
            </a:r>
            <a:br>
              <a:rPr kumimoji="0" lang="en-US" sz="2000" b="0" i="0" u="none" strike="noStrike" kern="1200" cap="none" spc="0" normalizeH="0" baseline="0" noProof="0" dirty="0">
                <a:ln>
                  <a:noFill/>
                </a:ln>
                <a:solidFill>
                  <a:prstClr val="black"/>
                </a:solidFill>
                <a:effectLst/>
                <a:uLnTx/>
                <a:uFillTx/>
                <a:latin typeface="Arial"/>
                <a:ea typeface="+mn-ea"/>
                <a:cs typeface="+mn-cs"/>
              </a:rPr>
            </a:br>
            <a:r>
              <a:rPr kumimoji="0" lang="en-US" sz="2000" b="0" i="0" u="none" strike="noStrike" kern="1200" cap="none" spc="0" normalizeH="0" baseline="0" noProof="0" dirty="0">
                <a:ln>
                  <a:noFill/>
                </a:ln>
                <a:solidFill>
                  <a:prstClr val="black"/>
                </a:solidFill>
                <a:effectLst/>
                <a:uLnTx/>
                <a:uFillTx/>
                <a:latin typeface="Arial"/>
                <a:ea typeface="+mn-ea"/>
                <a:cs typeface="+mn-cs"/>
              </a:rPr>
              <a:t>across Joint, Coalition and Interagency domains</a:t>
            </a:r>
          </a:p>
        </p:txBody>
      </p:sp>
      <p:grpSp>
        <p:nvGrpSpPr>
          <p:cNvPr id="4" name="Group 3">
            <a:extLst>
              <a:ext uri="{FF2B5EF4-FFF2-40B4-BE49-F238E27FC236}">
                <a16:creationId xmlns:a16="http://schemas.microsoft.com/office/drawing/2014/main" id="{F548C3AF-6290-46A3-BB2E-E36DBC64436B}"/>
              </a:ext>
            </a:extLst>
          </p:cNvPr>
          <p:cNvGrpSpPr/>
          <p:nvPr/>
        </p:nvGrpSpPr>
        <p:grpSpPr>
          <a:xfrm>
            <a:off x="1285875" y="1747986"/>
            <a:ext cx="9667875" cy="4221908"/>
            <a:chOff x="1285875" y="1300311"/>
            <a:chExt cx="9667875" cy="4221908"/>
          </a:xfrm>
        </p:grpSpPr>
        <p:sp>
          <p:nvSpPr>
            <p:cNvPr id="10" name="TextBox 9"/>
            <p:cNvSpPr txBox="1"/>
            <p:nvPr/>
          </p:nvSpPr>
          <p:spPr>
            <a:xfrm>
              <a:off x="7105047" y="1300311"/>
              <a:ext cx="3258152" cy="646331"/>
            </a:xfrm>
            <a:prstGeom prst="rect">
              <a:avLst/>
            </a:prstGeom>
            <a:noFill/>
            <a:ln>
              <a:noFill/>
            </a:ln>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Chaired by DOD CDO SES Mr. Spirk</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Quarterly or every 6 months </a:t>
              </a:r>
            </a:p>
          </p:txBody>
        </p:sp>
        <p:grpSp>
          <p:nvGrpSpPr>
            <p:cNvPr id="2" name="Group 1">
              <a:extLst>
                <a:ext uri="{FF2B5EF4-FFF2-40B4-BE49-F238E27FC236}">
                  <a16:creationId xmlns:a16="http://schemas.microsoft.com/office/drawing/2014/main" id="{EFD252F6-8BF8-4EFC-A1AE-ACB80698E089}"/>
                </a:ext>
              </a:extLst>
            </p:cNvPr>
            <p:cNvGrpSpPr/>
            <p:nvPr/>
          </p:nvGrpSpPr>
          <p:grpSpPr>
            <a:xfrm>
              <a:off x="1285875" y="1548081"/>
              <a:ext cx="9667875" cy="3974138"/>
              <a:chOff x="2244407" y="1548081"/>
              <a:chExt cx="8125273" cy="3974138"/>
            </a:xfrm>
          </p:grpSpPr>
          <p:sp>
            <p:nvSpPr>
              <p:cNvPr id="7" name="TextBox 6"/>
              <p:cNvSpPr txBox="1"/>
              <p:nvPr/>
            </p:nvSpPr>
            <p:spPr>
              <a:xfrm>
                <a:off x="7181850" y="2382858"/>
                <a:ext cx="3187830" cy="830997"/>
              </a:xfrm>
              <a:prstGeom prst="rect">
                <a:avLst/>
              </a:prstGeom>
              <a:noFill/>
              <a:ln>
                <a:noFill/>
              </a:ln>
            </p:spPr>
            <p:txBody>
              <a:bodyPr wrap="square" rtlCol="0">
                <a:spAutoFit/>
              </a:bodyPr>
              <a:lstStyle/>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Led by JS J6 SES Mr. Whitehead</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Conducts day-to-day management</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JS6 provides NTAC and NBAC LNO</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Oversees face-to-face stakeholder sessions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07" y="2100042"/>
                <a:ext cx="4363985" cy="2191188"/>
              </a:xfrm>
              <a:prstGeom prst="rect">
                <a:avLst/>
              </a:prstGeom>
            </p:spPr>
          </p:pic>
          <p:sp>
            <p:nvSpPr>
              <p:cNvPr id="9" name="TextBox 8"/>
              <p:cNvSpPr txBox="1"/>
              <p:nvPr/>
            </p:nvSpPr>
            <p:spPr>
              <a:xfrm>
                <a:off x="6562300" y="2429024"/>
                <a:ext cx="60785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JS J6</a:t>
                </a:r>
              </a:p>
            </p:txBody>
          </p:sp>
          <p:sp>
            <p:nvSpPr>
              <p:cNvPr id="11" name="TextBox 10"/>
              <p:cNvSpPr txBox="1"/>
              <p:nvPr/>
            </p:nvSpPr>
            <p:spPr>
              <a:xfrm>
                <a:off x="6124965" y="1548081"/>
                <a:ext cx="100860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DOD CIO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02" y="3503567"/>
                <a:ext cx="3246324" cy="2018652"/>
              </a:xfrm>
              <a:prstGeom prst="rect">
                <a:avLst/>
              </a:prstGeom>
            </p:spPr>
          </p:pic>
          <p:sp>
            <p:nvSpPr>
              <p:cNvPr id="14" name="TextBox 13"/>
              <p:cNvSpPr txBox="1"/>
              <p:nvPr/>
            </p:nvSpPr>
            <p:spPr>
              <a:xfrm>
                <a:off x="8685500" y="3513592"/>
                <a:ext cx="1612269" cy="461665"/>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Internal NIEM MO structure manned by JS6 personnel</a:t>
                </a:r>
              </a:p>
            </p:txBody>
          </p:sp>
          <p:cxnSp>
            <p:nvCxnSpPr>
              <p:cNvPr id="15" name="Straight Arrow Connector 14"/>
              <p:cNvCxnSpPr/>
              <p:nvPr/>
            </p:nvCxnSpPr>
            <p:spPr bwMode="auto">
              <a:xfrm flipV="1">
                <a:off x="4611249" y="1749229"/>
                <a:ext cx="1475305" cy="448924"/>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V="1">
                <a:off x="4649655" y="2597854"/>
                <a:ext cx="1874230" cy="229536"/>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7" name="Up Arrow 16"/>
              <p:cNvSpPr/>
              <p:nvPr/>
            </p:nvSpPr>
            <p:spPr bwMode="auto">
              <a:xfrm>
                <a:off x="8146461" y="3132831"/>
                <a:ext cx="246998" cy="350326"/>
              </a:xfrm>
              <a:prstGeom prst="upArrow">
                <a:avLst/>
              </a:prstGeom>
              <a:gradFill rotWithShape="0">
                <a:gsLst>
                  <a:gs pos="0">
                    <a:srgbClr val="000000"/>
                  </a:gs>
                  <a:gs pos="100000">
                    <a:srgbClr val="000000">
                      <a:gamma/>
                      <a:shade val="89804"/>
                      <a:invGamma/>
                    </a:srgbClr>
                  </a:gs>
                </a:gsLst>
                <a:lin ang="5400000" scaled="1"/>
              </a:gra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8" name="TextBox 17"/>
              <p:cNvSpPr txBox="1"/>
              <p:nvPr/>
            </p:nvSpPr>
            <p:spPr>
              <a:xfrm>
                <a:off x="2324324" y="4044479"/>
                <a:ext cx="1593915" cy="1223412"/>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+ 12 selected Subject Matter Experts from across Gov’t and industry</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technical specifications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Implementing NBAC business requirements</a:t>
                </a:r>
              </a:p>
            </p:txBody>
          </p:sp>
          <p:sp>
            <p:nvSpPr>
              <p:cNvPr id="19" name="TextBox 18"/>
              <p:cNvSpPr txBox="1"/>
              <p:nvPr/>
            </p:nvSpPr>
            <p:spPr>
              <a:xfrm>
                <a:off x="4852210" y="4291231"/>
                <a:ext cx="1658112" cy="106182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+ 40 members in 14 functional domains from across Federal / State / Local / Tribal / Territorial Gov’t plus international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model content </a:t>
                </a:r>
              </a:p>
            </p:txBody>
          </p:sp>
        </p:grpSp>
      </p:grpSp>
      <p:sp>
        <p:nvSpPr>
          <p:cNvPr id="20" name="Title 3">
            <a:extLst>
              <a:ext uri="{FF2B5EF4-FFF2-40B4-BE49-F238E27FC236}">
                <a16:creationId xmlns:a16="http://schemas.microsoft.com/office/drawing/2014/main" id="{ED4FCE03-794B-4095-A0A8-0A322CEE950D}"/>
              </a:ext>
            </a:extLst>
          </p:cNvPr>
          <p:cNvSpPr>
            <a:spLocks noGrp="1"/>
          </p:cNvSpPr>
          <p:nvPr>
            <p:ph type="title"/>
          </p:nvPr>
        </p:nvSpPr>
        <p:spPr>
          <a:xfrm>
            <a:off x="0" y="308170"/>
            <a:ext cx="12192000" cy="706868"/>
          </a:xfrm>
        </p:spPr>
        <p:txBody>
          <a:bodyPr>
            <a:normAutofit/>
          </a:bodyPr>
          <a:lstStyle/>
          <a:p>
            <a:pPr lvl="0"/>
            <a:r>
              <a:rPr lang="en-US" spc="-75" dirty="0">
                <a:solidFill>
                  <a:srgbClr val="005170"/>
                </a:solidFill>
              </a:rPr>
              <a:t>	NIEM Organization Governance </a:t>
            </a:r>
          </a:p>
        </p:txBody>
      </p:sp>
    </p:spTree>
    <p:extLst>
      <p:ext uri="{BB962C8B-B14F-4D97-AF65-F5344CB8AC3E}">
        <p14:creationId xmlns:p14="http://schemas.microsoft.com/office/powerpoint/2010/main" val="1667480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B7A2-6D48-437C-B3BC-0D69E2EDE84B}"/>
              </a:ext>
            </a:extLst>
          </p:cNvPr>
          <p:cNvSpPr>
            <a:spLocks noGrp="1"/>
          </p:cNvSpPr>
          <p:nvPr>
            <p:ph type="title"/>
          </p:nvPr>
        </p:nvSpPr>
        <p:spPr>
          <a:xfrm>
            <a:off x="0" y="354957"/>
            <a:ext cx="12192000" cy="652243"/>
          </a:xfrm>
        </p:spPr>
        <p:txBody>
          <a:bodyPr>
            <a:normAutofit/>
          </a:bodyPr>
          <a:lstStyle/>
          <a:p>
            <a:r>
              <a:rPr lang="en-US" dirty="0">
                <a:solidFill>
                  <a:srgbClr val="005170"/>
                </a:solidFill>
              </a:rPr>
              <a:t>	NIEM is an Open Standard</a:t>
            </a:r>
          </a:p>
        </p:txBody>
      </p:sp>
      <p:sp>
        <p:nvSpPr>
          <p:cNvPr id="3" name="Content Placeholder 2">
            <a:extLst>
              <a:ext uri="{FF2B5EF4-FFF2-40B4-BE49-F238E27FC236}">
                <a16:creationId xmlns:a16="http://schemas.microsoft.com/office/drawing/2014/main" id="{23EEB334-8DED-4043-996E-1E78798DAA3D}"/>
              </a:ext>
            </a:extLst>
          </p:cNvPr>
          <p:cNvSpPr>
            <a:spLocks noGrp="1"/>
          </p:cNvSpPr>
          <p:nvPr>
            <p:ph idx="1"/>
          </p:nvPr>
        </p:nvSpPr>
        <p:spPr>
          <a:xfrm>
            <a:off x="0" y="4074343"/>
            <a:ext cx="12192000" cy="2124782"/>
          </a:xfrm>
        </p:spPr>
        <p:txBody>
          <a:bodyPr>
            <a:normAutofit fontScale="92500" lnSpcReduction="20000"/>
          </a:bodyPr>
          <a:lstStyle/>
          <a:p>
            <a:pPr marL="0" indent="0">
              <a:buClr>
                <a:srgbClr val="00B050"/>
              </a:buClr>
              <a:buNone/>
            </a:pPr>
            <a:r>
              <a:rPr lang="en-US" sz="2400" b="1" dirty="0">
                <a:solidFill>
                  <a:srgbClr val="000000"/>
                </a:solidFill>
              </a:rPr>
              <a:t>	NIEM Alignment to Open Standard Criteria</a:t>
            </a:r>
          </a:p>
          <a:p>
            <a:pPr marL="1828800" indent="0">
              <a:buClr>
                <a:srgbClr val="00B050"/>
              </a:buClr>
              <a:buFont typeface="Wingdings" panose="05000000000000000000" pitchFamily="2" charset="2"/>
              <a:buChar char="ü"/>
            </a:pPr>
            <a:r>
              <a:rPr lang="en-US" sz="2400" dirty="0">
                <a:solidFill>
                  <a:srgbClr val="000000"/>
                </a:solidFill>
              </a:rPr>
              <a:t> Openness </a:t>
            </a:r>
          </a:p>
          <a:p>
            <a:pPr marL="1828800" indent="0">
              <a:buClr>
                <a:srgbClr val="00B050"/>
              </a:buClr>
              <a:buFont typeface="Wingdings" panose="05000000000000000000" pitchFamily="2" charset="2"/>
              <a:buChar char="ü"/>
            </a:pPr>
            <a:r>
              <a:rPr lang="en-US" sz="2400" dirty="0">
                <a:solidFill>
                  <a:srgbClr val="000000"/>
                </a:solidFill>
              </a:rPr>
              <a:t> Balance of interest </a:t>
            </a:r>
          </a:p>
          <a:p>
            <a:pPr marL="1828800" indent="0">
              <a:buClr>
                <a:srgbClr val="00B050"/>
              </a:buClr>
              <a:buFont typeface="Wingdings" panose="05000000000000000000" pitchFamily="2" charset="2"/>
              <a:buChar char="ü"/>
            </a:pPr>
            <a:r>
              <a:rPr lang="en-US" sz="2400" dirty="0">
                <a:solidFill>
                  <a:srgbClr val="000000"/>
                </a:solidFill>
              </a:rPr>
              <a:t> Due process </a:t>
            </a:r>
          </a:p>
          <a:p>
            <a:pPr marL="1828800" indent="0">
              <a:buClr>
                <a:srgbClr val="00B050"/>
              </a:buClr>
              <a:buFont typeface="Wingdings" panose="05000000000000000000" pitchFamily="2" charset="2"/>
              <a:buChar char="ü"/>
            </a:pPr>
            <a:r>
              <a:rPr lang="en-US" sz="2400" dirty="0">
                <a:solidFill>
                  <a:srgbClr val="000000"/>
                </a:solidFill>
              </a:rPr>
              <a:t> Appeals process</a:t>
            </a:r>
          </a:p>
          <a:p>
            <a:pPr marL="1828800" indent="0">
              <a:buClr>
                <a:srgbClr val="00B050"/>
              </a:buClr>
              <a:buFont typeface="Wingdings" panose="05000000000000000000" pitchFamily="2" charset="2"/>
              <a:buChar char="ü"/>
            </a:pPr>
            <a:r>
              <a:rPr lang="en-US" sz="2400" dirty="0">
                <a:solidFill>
                  <a:srgbClr val="000000"/>
                </a:solidFill>
              </a:rPr>
              <a:t> Consensus</a:t>
            </a:r>
          </a:p>
          <a:p>
            <a:endParaRPr lang="en-US" sz="2400" dirty="0">
              <a:solidFill>
                <a:srgbClr val="000000"/>
              </a:solidFill>
            </a:endParaRPr>
          </a:p>
        </p:txBody>
      </p:sp>
      <p:sp>
        <p:nvSpPr>
          <p:cNvPr id="5" name="TextBox 4">
            <a:extLst>
              <a:ext uri="{FF2B5EF4-FFF2-40B4-BE49-F238E27FC236}">
                <a16:creationId xmlns:a16="http://schemas.microsoft.com/office/drawing/2014/main" id="{0974102C-A6BF-4BC4-9BAF-E52740420D42}"/>
              </a:ext>
            </a:extLst>
          </p:cNvPr>
          <p:cNvSpPr txBox="1"/>
          <p:nvPr/>
        </p:nvSpPr>
        <p:spPr>
          <a:xfrm>
            <a:off x="485775" y="931001"/>
            <a:ext cx="11125200" cy="3362459"/>
          </a:xfrm>
          <a:prstGeom prst="rect">
            <a:avLst/>
          </a:prstGeom>
        </p:spPr>
        <p:txBody>
          <a:bodyPr vert="horz" lIns="68580" tIns="34290" rIns="68580" bIns="34290" rtlCol="0">
            <a:normAutofit/>
          </a:bodyPr>
          <a:lstStyle>
            <a:lvl1pPr indent="0">
              <a:lnSpc>
                <a:spcPct val="90000"/>
              </a:lnSpc>
              <a:spcBef>
                <a:spcPts val="1000"/>
              </a:spcBef>
              <a:buClr>
                <a:srgbClr val="00B050"/>
              </a:buClr>
              <a:buFont typeface="Arial" panose="020B0604020202020204" pitchFamily="34" charset="0"/>
              <a:buNone/>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100000"/>
              </a:lnSpc>
              <a:spcBef>
                <a:spcPts val="0"/>
              </a:spcBef>
              <a:spcAft>
                <a:spcPts val="0"/>
              </a:spcAft>
              <a:buClr>
                <a:srgbClr val="00B050"/>
              </a:buClr>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The National Technology Transfer and Advancement Act</a:t>
            </a:r>
          </a:p>
          <a:p>
            <a:pPr marL="0" marR="0" lvl="0" indent="0" algn="l" defTabSz="457200" rtl="0" eaLnBrk="1" fontAlgn="auto" latinLnBrk="0" hangingPunct="1">
              <a:lnSpc>
                <a:spcPct val="100000"/>
              </a:lnSpc>
              <a:spcBef>
                <a:spcPts val="0"/>
              </a:spcBef>
              <a:spcAft>
                <a:spcPts val="0"/>
              </a:spcAft>
              <a:buClr>
                <a:srgbClr val="00B05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(NTTAA) directs Federal agencies to adopt voluntary consensus standards wherever  possible (avoiding development of unique government standards) and establishes reporting requirements.</a:t>
            </a:r>
          </a:p>
          <a:p>
            <a:pPr marL="0" marR="0" lvl="0" indent="0" algn="l" defTabSz="457200" rtl="0" eaLnBrk="1" fontAlgn="auto" latinLnBrk="0" hangingPunct="1">
              <a:lnSpc>
                <a:spcPct val="100000"/>
              </a:lnSpc>
              <a:spcBef>
                <a:spcPts val="0"/>
              </a:spcBef>
              <a:spcAft>
                <a:spcPts val="0"/>
              </a:spcAft>
              <a:buClr>
                <a:srgbClr val="00B050"/>
              </a:buClr>
              <a:buSzTx/>
              <a:buFont typeface="Arial" panose="020B0604020202020204" pitchFamily="34" charset="0"/>
              <a:buNone/>
              <a:tabLst/>
              <a:defRPr/>
            </a:pPr>
            <a:endParaRPr kumimoji="0" lang="en-US" sz="20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
                <a:srgbClr val="00B050"/>
              </a:buClr>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OMB A-119 Federal Participation in the Development and Use of Voluntary Consensus Standards and in Conformity Assessment Activities </a:t>
            </a:r>
          </a:p>
          <a:p>
            <a:pPr marL="0" marR="0" lvl="0" indent="0" algn="l" defTabSz="457200" rtl="0" eaLnBrk="1" fontAlgn="auto" latinLnBrk="0" hangingPunct="1">
              <a:lnSpc>
                <a:spcPct val="100000"/>
              </a:lnSpc>
              <a:spcBef>
                <a:spcPts val="0"/>
              </a:spcBef>
              <a:spcAft>
                <a:spcPts val="0"/>
              </a:spcAft>
              <a:buClr>
                <a:srgbClr val="00B050"/>
              </a:buClr>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All federal agencies must use voluntary consensus standards in lieu of government-unique standards in their procurement and regulatory activities, except where inconsistent with law or otherwise impractical. </a:t>
            </a:r>
          </a:p>
        </p:txBody>
      </p:sp>
      <p:sp>
        <p:nvSpPr>
          <p:cNvPr id="4" name="Slide Number Placeholder 3">
            <a:extLst>
              <a:ext uri="{FF2B5EF4-FFF2-40B4-BE49-F238E27FC236}">
                <a16:creationId xmlns:a16="http://schemas.microsoft.com/office/drawing/2014/main" id="{DF5ECAC2-48BC-4ECE-92EA-C281339B064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79704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0339-5584-4D23-A3EA-88FEE908B410}"/>
              </a:ext>
            </a:extLst>
          </p:cNvPr>
          <p:cNvSpPr>
            <a:spLocks noGrp="1"/>
          </p:cNvSpPr>
          <p:nvPr>
            <p:ph type="title"/>
          </p:nvPr>
        </p:nvSpPr>
        <p:spPr>
          <a:xfrm>
            <a:off x="0" y="391695"/>
            <a:ext cx="12192000" cy="549692"/>
          </a:xfrm>
        </p:spPr>
        <p:txBody>
          <a:bodyPr>
            <a:noAutofit/>
          </a:bodyPr>
          <a:lstStyle/>
          <a:p>
            <a:r>
              <a:rPr lang="en-US" dirty="0">
                <a:solidFill>
                  <a:srgbClr val="005170"/>
                </a:solidFill>
              </a:rPr>
              <a:t>	Standards that include NIEM</a:t>
            </a:r>
          </a:p>
        </p:txBody>
      </p:sp>
      <p:sp>
        <p:nvSpPr>
          <p:cNvPr id="3" name="Content Placeholder 2">
            <a:extLst>
              <a:ext uri="{FF2B5EF4-FFF2-40B4-BE49-F238E27FC236}">
                <a16:creationId xmlns:a16="http://schemas.microsoft.com/office/drawing/2014/main" id="{BC54153F-07E1-42A8-8ADE-3BC21DEF8305}"/>
              </a:ext>
            </a:extLst>
          </p:cNvPr>
          <p:cNvSpPr>
            <a:spLocks noGrp="1"/>
          </p:cNvSpPr>
          <p:nvPr>
            <p:ph idx="1"/>
          </p:nvPr>
        </p:nvSpPr>
        <p:spPr>
          <a:xfrm>
            <a:off x="0" y="1076326"/>
            <a:ext cx="12192000" cy="5292944"/>
          </a:xfrm>
        </p:spPr>
        <p:txBody>
          <a:bodyPr>
            <a:normAutofit/>
          </a:bodyPr>
          <a:lstStyle/>
          <a:p>
            <a:pPr marL="800100">
              <a:lnSpc>
                <a:spcPct val="110000"/>
              </a:lnSpc>
              <a:spcBef>
                <a:spcPts val="0"/>
              </a:spcBef>
              <a:spcAft>
                <a:spcPts val="600"/>
              </a:spcAft>
              <a:tabLst>
                <a:tab pos="800100" algn="l"/>
              </a:tabLst>
            </a:pPr>
            <a:r>
              <a:rPr lang="en-US" sz="1600" dirty="0">
                <a:solidFill>
                  <a:srgbClr val="000000"/>
                </a:solidFill>
              </a:rPr>
              <a:t>ANSI 42.42 Radiological Nuclear detectors – CBRN Domain</a:t>
            </a:r>
          </a:p>
          <a:p>
            <a:pPr marL="800100">
              <a:lnSpc>
                <a:spcPct val="110000"/>
              </a:lnSpc>
              <a:spcBef>
                <a:spcPts val="0"/>
              </a:spcBef>
              <a:spcAft>
                <a:spcPts val="600"/>
              </a:spcAft>
              <a:tabLst>
                <a:tab pos="800100" algn="l"/>
              </a:tabLst>
            </a:pPr>
            <a:r>
              <a:rPr lang="en-US" sz="1600" dirty="0">
                <a:solidFill>
                  <a:srgbClr val="000000"/>
                </a:solidFill>
              </a:rPr>
              <a:t>ANSI APCO Alarm Monitoring Company to Public Safety Answering Point (PSAP)</a:t>
            </a:r>
          </a:p>
          <a:p>
            <a:pPr marL="800100">
              <a:lnSpc>
                <a:spcPct val="110000"/>
              </a:lnSpc>
              <a:spcBef>
                <a:spcPts val="0"/>
              </a:spcBef>
              <a:spcAft>
                <a:spcPts val="600"/>
              </a:spcAft>
              <a:tabLst>
                <a:tab pos="800100" algn="l"/>
              </a:tabLst>
            </a:pPr>
            <a:r>
              <a:rPr lang="en-US" sz="1600" dirty="0">
                <a:solidFill>
                  <a:srgbClr val="000000"/>
                </a:solidFill>
              </a:rPr>
              <a:t>OASIS EXDL, </a:t>
            </a:r>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Emergency Data Exchange Language FEMA (Emergency Management Domain)</a:t>
            </a:r>
            <a:endParaRPr lang="en-US" sz="1600" dirty="0">
              <a:solidFill>
                <a:srgbClr val="000000"/>
              </a:solidFill>
            </a:endParaRPr>
          </a:p>
          <a:p>
            <a:pPr marL="800100">
              <a:lnSpc>
                <a:spcPct val="110000"/>
              </a:lnSpc>
              <a:spcBef>
                <a:spcPts val="0"/>
              </a:spcBef>
              <a:spcAft>
                <a:spcPts val="600"/>
              </a:spcAft>
              <a:tabLst>
                <a:tab pos="800100" algn="l"/>
              </a:tabLst>
            </a:pPr>
            <a:r>
              <a:rPr lang="en-US" sz="1600" dirty="0">
                <a:solidFill>
                  <a:srgbClr val="000000"/>
                </a:solidFill>
              </a:rPr>
              <a:t>NIST Big Data Framework Vol 7 </a:t>
            </a:r>
          </a:p>
          <a:p>
            <a:pPr marL="800100">
              <a:lnSpc>
                <a:spcPct val="110000"/>
              </a:lnSpc>
              <a:spcBef>
                <a:spcPts val="0"/>
              </a:spcBef>
              <a:spcAft>
                <a:spcPts val="600"/>
              </a:spcAft>
              <a:tabLst>
                <a:tab pos="800100" algn="l"/>
              </a:tabLst>
            </a:pPr>
            <a:r>
              <a:rPr lang="en-US" sz="1600" dirty="0">
                <a:solidFill>
                  <a:srgbClr val="000000"/>
                </a:solidFill>
              </a:rPr>
              <a:t>Nation Fire Protection NFPA 950 calls for compliance with NIEM. Emergency Incident Data Document (EIDD) IEPD – NISTIR 8255</a:t>
            </a:r>
          </a:p>
          <a:p>
            <a:pPr marL="800100">
              <a:lnSpc>
                <a:spcPct val="110000"/>
              </a:lnSpc>
              <a:spcBef>
                <a:spcPts val="0"/>
              </a:spcBef>
              <a:spcAft>
                <a:spcPts val="600"/>
              </a:spcAft>
              <a:tabLst>
                <a:tab pos="800100" algn="l"/>
              </a:tabLst>
            </a:pPr>
            <a:r>
              <a:rPr lang="en-US" sz="1600" dirty="0">
                <a:solidFill>
                  <a:srgbClr val="000000"/>
                </a:solidFill>
              </a:rPr>
              <a:t>Biometrics ANSI/NIST ITL Standard – Biometrics Domain</a:t>
            </a:r>
          </a:p>
          <a:p>
            <a:pPr marL="800100">
              <a:lnSpc>
                <a:spcPct val="110000"/>
              </a:lnSpc>
              <a:spcBef>
                <a:spcPts val="0"/>
              </a:spcBef>
              <a:spcAft>
                <a:spcPts val="600"/>
              </a:spcAft>
              <a:tabLst>
                <a:tab pos="800100" algn="l"/>
              </a:tabLst>
            </a:pPr>
            <a:r>
              <a:rPr lang="en-US" sz="1600" dirty="0">
                <a:solidFill>
                  <a:srgbClr val="000000"/>
                </a:solidFill>
              </a:rPr>
              <a:t>Biometric Conformance Test Software (BioCTS)</a:t>
            </a:r>
          </a:p>
          <a:p>
            <a:pPr marL="800100">
              <a:lnSpc>
                <a:spcPct val="110000"/>
              </a:lnSpc>
              <a:spcBef>
                <a:spcPts val="0"/>
              </a:spcBef>
              <a:spcAft>
                <a:spcPts val="600"/>
              </a:spcAft>
              <a:tabLst>
                <a:tab pos="800100" algn="l"/>
              </a:tabLst>
            </a:pPr>
            <a:r>
              <a:rPr lang="en-US" sz="1600" dirty="0">
                <a:solidFill>
                  <a:srgbClr val="000000"/>
                </a:solidFill>
              </a:rPr>
              <a:t>BioCTS for AN-ITL v2 is a desktop application which tests electronic biometric data files, known as transactions, for conformance to NIST Special Publication (SP) 500-290</a:t>
            </a:r>
          </a:p>
          <a:p>
            <a:pPr marL="800100">
              <a:lnSpc>
                <a:spcPct val="110000"/>
              </a:lnSpc>
              <a:spcBef>
                <a:spcPts val="0"/>
              </a:spcBef>
              <a:spcAft>
                <a:spcPts val="600"/>
              </a:spcAft>
              <a:tabLst>
                <a:tab pos="800100" algn="l"/>
              </a:tabLst>
            </a:pPr>
            <a:r>
              <a:rPr lang="en-US" sz="1600" dirty="0">
                <a:solidFill>
                  <a:srgbClr val="000000"/>
                </a:solidFill>
              </a:rPr>
              <a:t>Conformance Test Architecture (CTA) and Test Suite (CTS) called "BioCTS for AN-2011 NIEM XML" designed to test implementations of AN-2011 NIEM XML encoded transactions. </a:t>
            </a:r>
          </a:p>
          <a:p>
            <a:pPr marL="800100">
              <a:lnSpc>
                <a:spcPct val="110000"/>
              </a:lnSpc>
              <a:spcBef>
                <a:spcPts val="0"/>
              </a:spcBef>
              <a:spcAft>
                <a:spcPts val="600"/>
              </a:spcAft>
              <a:tabLst>
                <a:tab pos="800100" algn="l"/>
              </a:tabLst>
            </a:pPr>
            <a:r>
              <a:rPr lang="en-US" sz="1600" dirty="0">
                <a:solidFill>
                  <a:srgbClr val="000000"/>
                </a:solidFill>
              </a:rPr>
              <a:t>NIEM cited in patent – Integrated Environment for Developing Information Exchanges patent No: US 8,769,480 B1 Dated July 1, 2014</a:t>
            </a:r>
          </a:p>
          <a:p>
            <a:pPr marL="800100">
              <a:lnSpc>
                <a:spcPct val="110000"/>
              </a:lnSpc>
              <a:spcBef>
                <a:spcPts val="0"/>
              </a:spcBef>
              <a:spcAft>
                <a:spcPts val="600"/>
              </a:spcAft>
              <a:tabLst>
                <a:tab pos="800100" algn="l"/>
              </a:tabLst>
            </a:pPr>
            <a:r>
              <a:rPr lang="en-US" sz="1600" dirty="0">
                <a:solidFill>
                  <a:srgbClr val="000000"/>
                </a:solidFill>
              </a:rPr>
              <a:t>Model Minimum Uniform Crash Criteria Guideline (MMUCC) – Department of Transportation</a:t>
            </a:r>
          </a:p>
        </p:txBody>
      </p:sp>
      <p:sp>
        <p:nvSpPr>
          <p:cNvPr id="4" name="Slide Number Placeholder 3">
            <a:extLst>
              <a:ext uri="{FF2B5EF4-FFF2-40B4-BE49-F238E27FC236}">
                <a16:creationId xmlns:a16="http://schemas.microsoft.com/office/drawing/2014/main" id="{DB703036-1889-4287-AFCA-10CB669DBF6C}"/>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2919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7459"/>
            <a:ext cx="12192000" cy="405680"/>
          </a:xfrm>
        </p:spPr>
        <p:txBody>
          <a:bodyPr>
            <a:normAutofit fontScale="90000"/>
          </a:bodyPr>
          <a:lstStyle/>
          <a:p>
            <a:pPr algn="l"/>
            <a:r>
              <a:rPr lang="en-US" sz="3600" spc="-100" dirty="0">
                <a:solidFill>
                  <a:srgbClr val="005170"/>
                </a:solidFill>
                <a:latin typeface="+mj-lt"/>
                <a:cs typeface="+mj-cs"/>
              </a:rPr>
              <a:t>	NIEM Domain Overview</a:t>
            </a:r>
          </a:p>
        </p:txBody>
      </p:sp>
      <p:sp>
        <p:nvSpPr>
          <p:cNvPr id="3" name="Slide Number Placeholder 2"/>
          <p:cNvSpPr>
            <a:spLocks noGrp="1"/>
          </p:cNvSpPr>
          <p:nvPr>
            <p:ph type="sldNum" sz="quarter" idx="4"/>
          </p:nvPr>
        </p:nvSpPr>
        <p:spPr>
          <a:xfrm>
            <a:off x="4948202" y="6621131"/>
            <a:ext cx="2133600" cy="365125"/>
          </a:xfrm>
        </p:spPr>
        <p:txBody>
          <a:bodyPr/>
          <a:lstStyle/>
          <a:p>
            <a:pPr marL="0" marR="0" lvl="0" indent="0" algn="ctr" defTabSz="457135"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000" b="0" i="0" u="none" strike="noStrike" kern="1200" cap="none" spc="0" normalizeH="0" baseline="0" noProof="0">
                <a:ln>
                  <a:noFill/>
                </a:ln>
                <a:solidFill>
                  <a:srgbClr val="8B8B8B"/>
                </a:solidFill>
                <a:effectLst/>
                <a:uLnTx/>
                <a:uFillTx/>
                <a:latin typeface="Tw Cen MT"/>
                <a:ea typeface="+mn-ea"/>
                <a:cs typeface="+mn-cs"/>
              </a:rPr>
              <a:pPr marL="0" marR="0" lvl="0" indent="0" algn="ctr" defTabSz="457135" rtl="0" eaLnBrk="1" fontAlgn="auto" latinLnBrk="0" hangingPunct="1">
                <a:lnSpc>
                  <a:spcPct val="100000"/>
                </a:lnSpc>
                <a:spcBef>
                  <a:spcPts val="0"/>
                </a:spcBef>
                <a:spcAft>
                  <a:spcPts val="0"/>
                </a:spcAft>
                <a:buClrTx/>
                <a:buSzTx/>
                <a:buFontTx/>
                <a:buNone/>
                <a:tabLst/>
                <a:defRPr/>
              </a:pPr>
              <a:t>65</a:t>
            </a:fld>
            <a:endParaRPr kumimoji="0" lang="en-US" sz="1000" b="0" i="0" u="none" strike="noStrike" kern="1200" cap="none" spc="0" normalizeH="0" baseline="0" noProof="0" dirty="0">
              <a:ln>
                <a:noFill/>
              </a:ln>
              <a:solidFill>
                <a:srgbClr val="8B8B8B"/>
              </a:solidFill>
              <a:effectLst/>
              <a:uLnTx/>
              <a:uFillTx/>
              <a:latin typeface="Tw Cen MT"/>
              <a:ea typeface="+mn-ea"/>
              <a:cs typeface="+mn-cs"/>
            </a:endParaRPr>
          </a:p>
        </p:txBody>
      </p:sp>
      <p:graphicFrame>
        <p:nvGraphicFramePr>
          <p:cNvPr id="7" name="Table 6">
            <a:extLst>
              <a:ext uri="{FF2B5EF4-FFF2-40B4-BE49-F238E27FC236}">
                <a16:creationId xmlns:a16="http://schemas.microsoft.com/office/drawing/2014/main" id="{756B6546-E6AF-4718-8330-A27DF05BAC24}"/>
              </a:ext>
            </a:extLst>
          </p:cNvPr>
          <p:cNvGraphicFramePr>
            <a:graphicFrameLocks noGrp="1"/>
          </p:cNvGraphicFramePr>
          <p:nvPr>
            <p:extLst>
              <p:ext uri="{D42A27DB-BD31-4B8C-83A1-F6EECF244321}">
                <p14:modId xmlns:p14="http://schemas.microsoft.com/office/powerpoint/2010/main" val="3807972854"/>
              </p:ext>
            </p:extLst>
          </p:nvPr>
        </p:nvGraphicFramePr>
        <p:xfrm>
          <a:off x="295274" y="1009650"/>
          <a:ext cx="11553825" cy="5140350"/>
        </p:xfrm>
        <a:graphic>
          <a:graphicData uri="http://schemas.openxmlformats.org/drawingml/2006/table">
            <a:tbl>
              <a:tblPr>
                <a:tableStyleId>{69CF1AB2-1976-4502-BF36-3FF5EA218861}</a:tableStyleId>
              </a:tblPr>
              <a:tblGrid>
                <a:gridCol w="1483650">
                  <a:extLst>
                    <a:ext uri="{9D8B030D-6E8A-4147-A177-3AD203B41FA5}">
                      <a16:colId xmlns:a16="http://schemas.microsoft.com/office/drawing/2014/main" val="415368218"/>
                    </a:ext>
                  </a:extLst>
                </a:gridCol>
                <a:gridCol w="3107401">
                  <a:extLst>
                    <a:ext uri="{9D8B030D-6E8A-4147-A177-3AD203B41FA5}">
                      <a16:colId xmlns:a16="http://schemas.microsoft.com/office/drawing/2014/main" val="849020195"/>
                    </a:ext>
                  </a:extLst>
                </a:gridCol>
                <a:gridCol w="5296766">
                  <a:extLst>
                    <a:ext uri="{9D8B030D-6E8A-4147-A177-3AD203B41FA5}">
                      <a16:colId xmlns:a16="http://schemas.microsoft.com/office/drawing/2014/main" val="370270097"/>
                    </a:ext>
                  </a:extLst>
                </a:gridCol>
                <a:gridCol w="1666008">
                  <a:extLst>
                    <a:ext uri="{9D8B030D-6E8A-4147-A177-3AD203B41FA5}">
                      <a16:colId xmlns:a16="http://schemas.microsoft.com/office/drawing/2014/main" val="1923989816"/>
                    </a:ext>
                  </a:extLst>
                </a:gridCol>
              </a:tblGrid>
              <a:tr h="213136">
                <a:tc>
                  <a:txBody>
                    <a:bodyPr/>
                    <a:lstStyle/>
                    <a:p>
                      <a:pPr algn="ctr" fontAlgn="ctr"/>
                      <a:r>
                        <a:rPr lang="en-US" sz="1200" b="1" u="none" strike="noStrike" dirty="0">
                          <a:solidFill>
                            <a:srgbClr val="000000"/>
                          </a:solidFill>
                          <a:effectLst/>
                        </a:rPr>
                        <a:t>NIEM Domain</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Organizational Sponsor</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Content Focus</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Points of Contact</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extLst>
                  <a:ext uri="{0D108BD9-81ED-4DB2-BD59-A6C34878D82A}">
                    <a16:rowId xmlns:a16="http://schemas.microsoft.com/office/drawing/2014/main" val="4039477080"/>
                  </a:ext>
                </a:extLst>
              </a:tr>
              <a:tr h="622152">
                <a:tc>
                  <a:txBody>
                    <a:bodyPr/>
                    <a:lstStyle/>
                    <a:p>
                      <a:pPr algn="l" fontAlgn="ctr"/>
                      <a:r>
                        <a:rPr lang="en-US" sz="1100" b="1" u="none" strike="noStrike" dirty="0">
                          <a:solidFill>
                            <a:srgbClr val="000000"/>
                          </a:solidFill>
                          <a:effectLst/>
                        </a:rPr>
                        <a:t>Agriculture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fontAlgn="ctr"/>
                      <a:r>
                        <a:rPr lang="en-US" sz="1050" u="none" strike="noStrike" dirty="0">
                          <a:solidFill>
                            <a:srgbClr val="000000"/>
                          </a:solidFill>
                          <a:effectLst/>
                        </a:rPr>
                        <a:t>Department of Agriculture</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60325" indent="0" algn="l" fontAlgn="ctr"/>
                      <a:r>
                        <a:rPr lang="en-US" sz="1050" u="none" strike="noStrike" dirty="0">
                          <a:solidFill>
                            <a:srgbClr val="000000"/>
                          </a:solidFill>
                          <a:effectLst/>
                        </a:rPr>
                        <a:t>Farm Service Agency (FSA) and Risk Management Agency (RMA) reporting data about crops, acreage, and revenue as part of the federal crop insurance program </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tabLst>
                          <a:tab pos="57150" algn="l"/>
                        </a:tabLst>
                      </a:pPr>
                      <a:r>
                        <a:rPr lang="en-US" sz="1050" u="none" strike="noStrike" dirty="0">
                          <a:solidFill>
                            <a:srgbClr val="000000"/>
                          </a:solidFill>
                          <a:effectLst/>
                        </a:rPr>
                        <a:t>Garon Reeves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4142126152"/>
                  </a:ext>
                </a:extLst>
              </a:tr>
              <a:tr h="572150">
                <a:tc>
                  <a:txBody>
                    <a:bodyPr/>
                    <a:lstStyle/>
                    <a:p>
                      <a:pPr algn="l" fontAlgn="ctr"/>
                      <a:r>
                        <a:rPr lang="en-US" sz="1100" b="1" u="none" strike="noStrike" dirty="0">
                          <a:solidFill>
                            <a:srgbClr val="000000"/>
                          </a:solidFill>
                          <a:effectLst/>
                        </a:rPr>
                        <a:t>Biometrics</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kern="1200" dirty="0">
                          <a:solidFill>
                            <a:srgbClr val="000000"/>
                          </a:solidFill>
                          <a:effectLst/>
                          <a:latin typeface="+mn-lt"/>
                          <a:ea typeface="+mn-ea"/>
                          <a:cs typeface="+mn-cs"/>
                        </a:rPr>
                        <a:t>DHS National Protection and Programs Directorate</a:t>
                      </a:r>
                      <a:br>
                        <a:rPr lang="en-US" sz="1050" u="none" strike="noStrike" kern="1200" dirty="0">
                          <a:solidFill>
                            <a:srgbClr val="000000"/>
                          </a:solidFill>
                          <a:effectLst/>
                          <a:latin typeface="+mn-lt"/>
                          <a:ea typeface="+mn-ea"/>
                          <a:cs typeface="+mn-cs"/>
                        </a:rPr>
                      </a:br>
                      <a:r>
                        <a:rPr lang="en-US" sz="1050" u="none" strike="noStrike" kern="1200" dirty="0">
                          <a:solidFill>
                            <a:srgbClr val="000000"/>
                          </a:solidFill>
                          <a:effectLst/>
                          <a:latin typeface="+mn-lt"/>
                          <a:ea typeface="+mn-ea"/>
                          <a:cs typeface="+mn-cs"/>
                        </a:rPr>
                        <a:t>Office of Biometric Identity Management </a:t>
                      </a:r>
                    </a:p>
                  </a:txBody>
                  <a:tcPr marL="5097" marR="5097" marT="5097" marB="0" anchor="ctr"/>
                </a:tc>
                <a:tc>
                  <a:txBody>
                    <a:bodyPr/>
                    <a:lstStyle/>
                    <a:p>
                      <a:pPr marL="57150" indent="0" algn="l" fontAlgn="ctr"/>
                      <a:r>
                        <a:rPr lang="en-US" sz="1050" u="none" strike="noStrike" dirty="0">
                          <a:solidFill>
                            <a:srgbClr val="000000"/>
                          </a:solidFill>
                          <a:effectLst/>
                        </a:rPr>
                        <a:t>Part of a coordinated global effort to maintain and refine operations focused on security, intelligence, law enforcement, international trade, travel and immigration by means of identity management and assurance</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John Boyd (SES)</a:t>
                      </a:r>
                      <a:br>
                        <a:rPr lang="en-US" sz="1050" u="none" strike="noStrike" dirty="0">
                          <a:solidFill>
                            <a:srgbClr val="000000"/>
                          </a:solidFill>
                          <a:effectLst/>
                        </a:rPr>
                      </a:br>
                      <a:r>
                        <a:rPr lang="en-US" sz="1050" u="none" strike="noStrike" dirty="0">
                          <a:solidFill>
                            <a:srgbClr val="000000"/>
                          </a:solidFill>
                          <a:effectLst/>
                        </a:rPr>
                        <a:t>Thomas Freed</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3430625869"/>
                  </a:ext>
                </a:extLst>
              </a:tr>
              <a:tr h="826998">
                <a:tc>
                  <a:txBody>
                    <a:bodyPr/>
                    <a:lstStyle/>
                    <a:p>
                      <a:pPr marL="0" indent="0" algn="l" fontAlgn="ctr"/>
                      <a:r>
                        <a:rPr lang="en-US" sz="1100" b="1" u="none" strike="noStrike" dirty="0">
                          <a:solidFill>
                            <a:srgbClr val="000000"/>
                          </a:solidFill>
                          <a:effectLst/>
                        </a:rPr>
                        <a:t>Chemical, Biological, Radiological, and Nuclear</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kern="1200" dirty="0">
                          <a:solidFill>
                            <a:srgbClr val="000000"/>
                          </a:solidFill>
                          <a:effectLst/>
                          <a:latin typeface="+mn-lt"/>
                          <a:ea typeface="+mn-ea"/>
                          <a:cs typeface="+mn-cs"/>
                        </a:rPr>
                        <a:t>DHS Domestic Nuclear Detection Office (DNDO) with cooperation of Customs and Border Patrol </a:t>
                      </a:r>
                    </a:p>
                  </a:txBody>
                  <a:tcPr marL="5097" marR="5097" marT="5097" marB="0" anchor="ctr"/>
                </a:tc>
                <a:tc>
                  <a:txBody>
                    <a:bodyPr/>
                    <a:lstStyle/>
                    <a:p>
                      <a:pPr marL="57150" indent="0" algn="l" fontAlgn="ctr"/>
                      <a:r>
                        <a:rPr lang="en-US" sz="1050" u="none" strike="noStrike" kern="1200" dirty="0">
                          <a:solidFill>
                            <a:srgbClr val="000000"/>
                          </a:solidFill>
                          <a:effectLst/>
                          <a:latin typeface="+mn-lt"/>
                          <a:ea typeface="+mn-ea"/>
                          <a:cs typeface="+mn-cs"/>
                        </a:rPr>
                        <a:t>National effort to detect and interdict radiological and nuclear threats. The GNDA (Global Nuclear Detection Architecture) involves DHS, DOJ, DOE, DOS, DOD, the Governmental Nuclear </a:t>
                      </a:r>
                      <a:r>
                        <a:rPr lang="en-US" sz="1050" u="none" strike="noStrike" dirty="0">
                          <a:solidFill>
                            <a:srgbClr val="000000"/>
                          </a:solidFill>
                          <a:effectLst/>
                        </a:rPr>
                        <a:t>Regulatory Commission (NRC), state, local, and tribal agencies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Lon Gowen</a:t>
                      </a:r>
                    </a:p>
                    <a:p>
                      <a:pPr marL="57150" indent="0" algn="l" fontAlgn="ctr"/>
                      <a:r>
                        <a:rPr lang="en-US" sz="1050" b="0" i="0" u="none" strike="noStrike" dirty="0">
                          <a:solidFill>
                            <a:srgbClr val="000000"/>
                          </a:solidFill>
                          <a:effectLst/>
                          <a:latin typeface="Arial" panose="020B0604020202020204" pitchFamily="34" charset="0"/>
                        </a:rPr>
                        <a:t>Dr. Brendon Plapp</a:t>
                      </a:r>
                    </a:p>
                  </a:txBody>
                  <a:tcPr marL="5097" marR="5097" marT="5097" marB="0" anchor="ctr"/>
                </a:tc>
                <a:extLst>
                  <a:ext uri="{0D108BD9-81ED-4DB2-BD59-A6C34878D82A}">
                    <a16:rowId xmlns:a16="http://schemas.microsoft.com/office/drawing/2014/main" val="3177713083"/>
                  </a:ext>
                </a:extLst>
              </a:tr>
              <a:tr h="622152">
                <a:tc>
                  <a:txBody>
                    <a:bodyPr/>
                    <a:lstStyle/>
                    <a:p>
                      <a:pPr algn="l" fontAlgn="ctr"/>
                      <a:r>
                        <a:rPr lang="en-US" sz="1100" b="1" u="none" strike="noStrike" dirty="0">
                          <a:solidFill>
                            <a:srgbClr val="000000"/>
                          </a:solidFill>
                          <a:effectLst/>
                        </a:rPr>
                        <a:t>Core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kern="1200" dirty="0">
                          <a:solidFill>
                            <a:srgbClr val="000000"/>
                          </a:solidFill>
                          <a:effectLst/>
                          <a:latin typeface="+mn-lt"/>
                          <a:ea typeface="+mn-ea"/>
                          <a:cs typeface="+mn-cs"/>
                        </a:rPr>
                        <a:t>DHS/DOD</a:t>
                      </a:r>
                    </a:p>
                  </a:txBody>
                  <a:tcPr marL="5097" marR="5097" marT="5097" marB="0" anchor="ctr"/>
                </a:tc>
                <a:tc>
                  <a:txBody>
                    <a:bodyPr/>
                    <a:lstStyle/>
                    <a:p>
                      <a:pPr marL="57150" indent="0" algn="l" fontAlgn="ctr"/>
                      <a:r>
                        <a:rPr lang="en-US" sz="1050" u="none" strike="noStrike" dirty="0">
                          <a:solidFill>
                            <a:srgbClr val="000000"/>
                          </a:solidFill>
                          <a:effectLst/>
                        </a:rPr>
                        <a:t>Common data types, properties, code sets across multiple Domains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Christina Medlin</a:t>
                      </a:r>
                      <a:br>
                        <a:rPr lang="en-US" sz="1050" u="none" strike="noStrike" dirty="0">
                          <a:solidFill>
                            <a:srgbClr val="000000"/>
                          </a:solidFill>
                          <a:effectLst/>
                        </a:rPr>
                      </a:br>
                      <a:r>
                        <a:rPr lang="en-US" sz="1050" u="none" strike="noStrike" dirty="0">
                          <a:solidFill>
                            <a:srgbClr val="000000"/>
                          </a:solidFill>
                          <a:effectLst/>
                        </a:rPr>
                        <a:t>Ralph O'Connell</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2176362622"/>
                  </a:ext>
                </a:extLst>
              </a:tr>
              <a:tr h="417306">
                <a:tc>
                  <a:txBody>
                    <a:bodyPr/>
                    <a:lstStyle/>
                    <a:p>
                      <a:pPr algn="l" fontAlgn="ctr"/>
                      <a:r>
                        <a:rPr lang="en-US" sz="1100" b="1" u="none" strike="noStrike" dirty="0">
                          <a:solidFill>
                            <a:srgbClr val="000000"/>
                          </a:solidFill>
                          <a:effectLst/>
                        </a:rPr>
                        <a:t>Cyber</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dirty="0">
                          <a:solidFill>
                            <a:srgbClr val="000000"/>
                          </a:solidFill>
                          <a:effectLst/>
                        </a:rPr>
                        <a:t>D</a:t>
                      </a:r>
                      <a:r>
                        <a:rPr lang="en-US" sz="1050" u="none" strike="noStrike" kern="1200" dirty="0">
                          <a:solidFill>
                            <a:srgbClr val="000000"/>
                          </a:solidFill>
                          <a:effectLst/>
                          <a:latin typeface="+mn-lt"/>
                          <a:ea typeface="+mn-ea"/>
                          <a:cs typeface="+mn-cs"/>
                        </a:rPr>
                        <a:t>HS Cybersecurity and Infrastructure Security Agency </a:t>
                      </a:r>
                    </a:p>
                  </a:txBody>
                  <a:tcPr marL="5097" marR="5097" marT="5097" marB="0" anchor="ctr"/>
                </a:tc>
                <a:tc>
                  <a:txBody>
                    <a:bodyPr/>
                    <a:lstStyle/>
                    <a:p>
                      <a:pPr marL="57150" indent="0" algn="l" fontAlgn="ctr"/>
                      <a:r>
                        <a:rPr lang="en-US" sz="1050" u="none" strike="noStrike" dirty="0">
                          <a:solidFill>
                            <a:srgbClr val="000000"/>
                          </a:solidFill>
                          <a:effectLst/>
                        </a:rPr>
                        <a:t>Enable Federal Government and critical infrastructure owner and operator's information exchanges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Preston Werntz</a:t>
                      </a:r>
                      <a:br>
                        <a:rPr lang="en-US" sz="1050" u="none" strike="noStrike" dirty="0">
                          <a:solidFill>
                            <a:srgbClr val="000000"/>
                          </a:solidFill>
                          <a:effectLst/>
                        </a:rPr>
                      </a:br>
                      <a:r>
                        <a:rPr lang="en-US" sz="1050" u="none" strike="noStrike" dirty="0">
                          <a:solidFill>
                            <a:srgbClr val="000000"/>
                          </a:solidFill>
                          <a:effectLst/>
                        </a:rPr>
                        <a:t>Juan Gonzales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522061754"/>
                  </a:ext>
                </a:extLst>
              </a:tr>
              <a:tr h="622152">
                <a:tc>
                  <a:txBody>
                    <a:bodyPr/>
                    <a:lstStyle/>
                    <a:p>
                      <a:pPr algn="l" fontAlgn="ctr"/>
                      <a:r>
                        <a:rPr lang="en-US" sz="1100" b="1" u="none" strike="noStrike" dirty="0">
                          <a:solidFill>
                            <a:srgbClr val="000000"/>
                          </a:solidFill>
                          <a:effectLst/>
                        </a:rPr>
                        <a:t>Emergency Management</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kern="1200" dirty="0">
                          <a:solidFill>
                            <a:srgbClr val="000000"/>
                          </a:solidFill>
                          <a:effectLst/>
                          <a:latin typeface="+mn-lt"/>
                          <a:ea typeface="+mn-ea"/>
                          <a:cs typeface="+mn-cs"/>
                        </a:rPr>
                        <a:t>DHS Science and Technology </a:t>
                      </a:r>
                    </a:p>
                    <a:p>
                      <a:pPr marL="60325" indent="0" algn="l" defTabSz="457200" rtl="0" eaLnBrk="1" fontAlgn="ctr" latinLnBrk="0" hangingPunct="1"/>
                      <a:r>
                        <a:rPr lang="en-US" sz="1050" u="none" strike="noStrike" kern="1200" dirty="0">
                          <a:solidFill>
                            <a:srgbClr val="000000"/>
                          </a:solidFill>
                          <a:effectLst/>
                          <a:latin typeface="+mn-lt"/>
                          <a:ea typeface="+mn-ea"/>
                          <a:cs typeface="+mn-cs"/>
                        </a:rPr>
                        <a:t>First Responders Group</a:t>
                      </a:r>
                    </a:p>
                  </a:txBody>
                  <a:tcPr marL="5097" marR="5097" marT="5097" marB="0" anchor="ctr"/>
                </a:tc>
                <a:tc>
                  <a:txBody>
                    <a:bodyPr/>
                    <a:lstStyle/>
                    <a:p>
                      <a:pPr marL="57150" indent="0" algn="l" fontAlgn="ctr"/>
                      <a:r>
                        <a:rPr lang="en-US" sz="1050" u="none" strike="noStrike" dirty="0">
                          <a:solidFill>
                            <a:srgbClr val="000000"/>
                          </a:solidFill>
                          <a:effectLst/>
                        </a:rPr>
                        <a:t>Supports emergency-related services (first responders, responding to disasters), information sharing, and activities such as homeland security and resource communications management</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Dan Cotter (SES)</a:t>
                      </a:r>
                      <a:br>
                        <a:rPr lang="en-US" sz="1050" u="none" strike="noStrike" dirty="0">
                          <a:solidFill>
                            <a:srgbClr val="000000"/>
                          </a:solidFill>
                          <a:effectLst/>
                        </a:rPr>
                      </a:br>
                      <a:r>
                        <a:rPr lang="en-US" sz="1050" u="none" strike="noStrike" dirty="0">
                          <a:solidFill>
                            <a:srgbClr val="000000"/>
                          </a:solidFill>
                          <a:effectLst/>
                        </a:rPr>
                        <a:t>Kamran Atri</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79725217"/>
                  </a:ext>
                </a:extLst>
              </a:tr>
              <a:tr h="622152">
                <a:tc>
                  <a:txBody>
                    <a:bodyPr/>
                    <a:lstStyle/>
                    <a:p>
                      <a:pPr algn="l" fontAlgn="ctr"/>
                      <a:r>
                        <a:rPr lang="en-US" sz="1100" b="1" u="none" strike="noStrike" dirty="0">
                          <a:solidFill>
                            <a:srgbClr val="000000"/>
                          </a:solidFill>
                          <a:effectLst/>
                        </a:rPr>
                        <a:t>Human Services</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60325" indent="0" algn="l" defTabSz="457200" rtl="0" eaLnBrk="1" fontAlgn="ctr" latinLnBrk="0" hangingPunct="1"/>
                      <a:r>
                        <a:rPr lang="en-US" sz="1050" u="none" strike="noStrike" kern="1200" dirty="0">
                          <a:solidFill>
                            <a:srgbClr val="000000"/>
                          </a:solidFill>
                          <a:effectLst/>
                          <a:latin typeface="+mn-lt"/>
                          <a:ea typeface="+mn-ea"/>
                          <a:cs typeface="+mn-cs"/>
                        </a:rPr>
                        <a:t>Department of Health and Human Services (HHS) Administration for Children and Families </a:t>
                      </a:r>
                    </a:p>
                  </a:txBody>
                  <a:tcPr marL="5097" marR="5097" marT="5097" marB="0" anchor="ctr"/>
                </a:tc>
                <a:tc>
                  <a:txBody>
                    <a:bodyPr/>
                    <a:lstStyle/>
                    <a:p>
                      <a:pPr marL="57150" indent="0" algn="l" fontAlgn="ctr"/>
                      <a:r>
                        <a:rPr lang="en-US" sz="1050" u="none" strike="noStrike" dirty="0">
                          <a:solidFill>
                            <a:srgbClr val="000000"/>
                          </a:solidFill>
                          <a:effectLst/>
                        </a:rPr>
                        <a:t>Create and encourage greater collaboration and service integration among human service programs and agencies to improve client outcomes, lower costs, and enhance operational efficiencies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Dorothy Wan</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2271603774"/>
                  </a:ext>
                </a:extLst>
              </a:tr>
              <a:tr h="622152">
                <a:tc>
                  <a:txBody>
                    <a:bodyPr/>
                    <a:lstStyle/>
                    <a:p>
                      <a:pPr algn="l" fontAlgn="ctr"/>
                      <a:r>
                        <a:rPr lang="en-US" sz="1100" b="1" u="none" strike="noStrike" dirty="0">
                          <a:solidFill>
                            <a:srgbClr val="000000"/>
                          </a:solidFill>
                          <a:effectLst/>
                        </a:rPr>
                        <a:t>Immigration</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7150" indent="0" algn="l" fontAlgn="ctr"/>
                      <a:r>
                        <a:rPr lang="en-US" sz="1050" u="none" strike="noStrike" kern="1200" dirty="0">
                          <a:solidFill>
                            <a:srgbClr val="000000"/>
                          </a:solidFill>
                          <a:effectLst/>
                          <a:latin typeface="+mn-lt"/>
                          <a:ea typeface="+mn-ea"/>
                          <a:cs typeface="+mn-cs"/>
                        </a:rPr>
                        <a:t>DHS Citizenship and Immigration Services (CIS) and Immigration and Customs Enforcement (ICE</a:t>
                      </a:r>
                      <a:r>
                        <a:rPr lang="en-US" sz="1050" u="none" strike="noStrike" dirty="0">
                          <a:solidFill>
                            <a:srgbClr val="000000"/>
                          </a:solidFill>
                          <a:effectLst/>
                        </a:rPr>
                        <a:t>)</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Standardized information sharing to improve  investigative and enforcement responsibilities for federal immigration laws, customs laws, and air security laws to foster better collaboration with their external partners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7150" indent="0" algn="l" fontAlgn="ctr"/>
                      <a:r>
                        <a:rPr lang="en-US" sz="1050" u="none" strike="noStrike" dirty="0">
                          <a:solidFill>
                            <a:srgbClr val="000000"/>
                          </a:solidFill>
                          <a:effectLst/>
                        </a:rPr>
                        <a:t>Jennifer Kish</a:t>
                      </a:r>
                      <a:br>
                        <a:rPr lang="en-US" sz="1050" u="none" strike="noStrike" dirty="0">
                          <a:solidFill>
                            <a:srgbClr val="000000"/>
                          </a:solidFill>
                          <a:effectLst/>
                        </a:rPr>
                      </a:br>
                      <a:r>
                        <a:rPr lang="en-US" sz="1050" u="none" strike="noStrike" dirty="0">
                          <a:solidFill>
                            <a:srgbClr val="000000"/>
                          </a:solidFill>
                          <a:effectLst/>
                        </a:rPr>
                        <a:t>Curtis Ross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443116371"/>
                  </a:ext>
                </a:extLst>
              </a:tr>
            </a:tbl>
          </a:graphicData>
        </a:graphic>
      </p:graphicFrame>
    </p:spTree>
    <p:extLst>
      <p:ext uri="{BB962C8B-B14F-4D97-AF65-F5344CB8AC3E}">
        <p14:creationId xmlns:p14="http://schemas.microsoft.com/office/powerpoint/2010/main" val="880703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94"/>
            <a:ext cx="12192000" cy="516324"/>
          </a:xfrm>
        </p:spPr>
        <p:txBody>
          <a:bodyPr/>
          <a:lstStyle/>
          <a:p>
            <a:pPr algn="l"/>
            <a:r>
              <a:rPr lang="en-US" spc="-100" dirty="0">
                <a:solidFill>
                  <a:srgbClr val="005170"/>
                </a:solidFill>
                <a:latin typeface="+mj-lt"/>
                <a:cs typeface="+mj-cs"/>
              </a:rPr>
              <a:t>	NIEM Domain Overview </a:t>
            </a:r>
            <a:r>
              <a:rPr lang="en-US" sz="1800" cap="none" spc="-100" dirty="0">
                <a:solidFill>
                  <a:srgbClr val="005170"/>
                </a:solidFill>
                <a:latin typeface="+mj-lt"/>
                <a:cs typeface="+mj-cs"/>
              </a:rPr>
              <a:t>(cont’d)</a:t>
            </a:r>
            <a:endParaRPr lang="en-US" sz="2000" spc="-100" dirty="0">
              <a:solidFill>
                <a:srgbClr val="005170"/>
              </a:solidFill>
              <a:latin typeface="+mj-lt"/>
              <a:cs typeface="+mj-cs"/>
            </a:endParaRPr>
          </a:p>
        </p:txBody>
      </p:sp>
      <p:sp>
        <p:nvSpPr>
          <p:cNvPr id="3" name="Slide Number Placeholder 2"/>
          <p:cNvSpPr>
            <a:spLocks noGrp="1"/>
          </p:cNvSpPr>
          <p:nvPr>
            <p:ph type="sldNum" sz="quarter" idx="4"/>
          </p:nvPr>
        </p:nvSpPr>
        <p:spPr>
          <a:xfrm>
            <a:off x="4948202" y="6621131"/>
            <a:ext cx="2133600" cy="365125"/>
          </a:xfrm>
        </p:spPr>
        <p:txBody>
          <a:bodyPr/>
          <a:lstStyle/>
          <a:p>
            <a:pPr marL="0" marR="0" lvl="0" indent="0" algn="ctr" defTabSz="457135"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000" b="0" i="0" u="none" strike="noStrike" kern="1200" cap="none" spc="0" normalizeH="0" baseline="0" noProof="0">
                <a:ln>
                  <a:noFill/>
                </a:ln>
                <a:solidFill>
                  <a:srgbClr val="8B8B8B"/>
                </a:solidFill>
                <a:effectLst/>
                <a:uLnTx/>
                <a:uFillTx/>
                <a:latin typeface="Tw Cen MT"/>
                <a:ea typeface="+mn-ea"/>
                <a:cs typeface="+mn-cs"/>
              </a:rPr>
              <a:pPr marL="0" marR="0" lvl="0" indent="0" algn="ctr" defTabSz="457135" rtl="0" eaLnBrk="1" fontAlgn="auto" latinLnBrk="0" hangingPunct="1">
                <a:lnSpc>
                  <a:spcPct val="100000"/>
                </a:lnSpc>
                <a:spcBef>
                  <a:spcPts val="0"/>
                </a:spcBef>
                <a:spcAft>
                  <a:spcPts val="0"/>
                </a:spcAft>
                <a:buClrTx/>
                <a:buSzTx/>
                <a:buFontTx/>
                <a:buNone/>
                <a:tabLst/>
                <a:defRPr/>
              </a:pPr>
              <a:t>66</a:t>
            </a:fld>
            <a:endParaRPr kumimoji="0" lang="en-US" sz="1000" b="0" i="0" u="none" strike="noStrike" kern="1200" cap="none" spc="0" normalizeH="0" baseline="0" noProof="0" dirty="0">
              <a:ln>
                <a:noFill/>
              </a:ln>
              <a:solidFill>
                <a:srgbClr val="8B8B8B"/>
              </a:solidFill>
              <a:effectLst/>
              <a:uLnTx/>
              <a:uFillTx/>
              <a:latin typeface="Tw Cen MT"/>
              <a:ea typeface="+mn-ea"/>
              <a:cs typeface="+mn-cs"/>
            </a:endParaRPr>
          </a:p>
        </p:txBody>
      </p:sp>
      <p:graphicFrame>
        <p:nvGraphicFramePr>
          <p:cNvPr id="4" name="Table 3">
            <a:extLst>
              <a:ext uri="{FF2B5EF4-FFF2-40B4-BE49-F238E27FC236}">
                <a16:creationId xmlns:a16="http://schemas.microsoft.com/office/drawing/2014/main" id="{ED05E886-3459-4723-818C-3EAF5EDCE107}"/>
              </a:ext>
            </a:extLst>
          </p:cNvPr>
          <p:cNvGraphicFramePr>
            <a:graphicFrameLocks noGrp="1"/>
          </p:cNvGraphicFramePr>
          <p:nvPr/>
        </p:nvGraphicFramePr>
        <p:xfrm>
          <a:off x="257695" y="703088"/>
          <a:ext cx="11621192" cy="5525487"/>
        </p:xfrm>
        <a:graphic>
          <a:graphicData uri="http://schemas.openxmlformats.org/drawingml/2006/table">
            <a:tbl>
              <a:tblPr>
                <a:tableStyleId>{69CF1AB2-1976-4502-BF36-3FF5EA218861}</a:tableStyleId>
              </a:tblPr>
              <a:tblGrid>
                <a:gridCol w="1546774">
                  <a:extLst>
                    <a:ext uri="{9D8B030D-6E8A-4147-A177-3AD203B41FA5}">
                      <a16:colId xmlns:a16="http://schemas.microsoft.com/office/drawing/2014/main" val="380746396"/>
                    </a:ext>
                  </a:extLst>
                </a:gridCol>
                <a:gridCol w="3043189">
                  <a:extLst>
                    <a:ext uri="{9D8B030D-6E8A-4147-A177-3AD203B41FA5}">
                      <a16:colId xmlns:a16="http://schemas.microsoft.com/office/drawing/2014/main" val="1364766813"/>
                    </a:ext>
                  </a:extLst>
                </a:gridCol>
                <a:gridCol w="5179895">
                  <a:extLst>
                    <a:ext uri="{9D8B030D-6E8A-4147-A177-3AD203B41FA5}">
                      <a16:colId xmlns:a16="http://schemas.microsoft.com/office/drawing/2014/main" val="1339533122"/>
                    </a:ext>
                  </a:extLst>
                </a:gridCol>
                <a:gridCol w="1851334">
                  <a:extLst>
                    <a:ext uri="{9D8B030D-6E8A-4147-A177-3AD203B41FA5}">
                      <a16:colId xmlns:a16="http://schemas.microsoft.com/office/drawing/2014/main" val="1825457738"/>
                    </a:ext>
                  </a:extLst>
                </a:gridCol>
              </a:tblGrid>
              <a:tr h="242578">
                <a:tc>
                  <a:txBody>
                    <a:bodyPr/>
                    <a:lstStyle/>
                    <a:p>
                      <a:pPr algn="ctr" fontAlgn="ctr"/>
                      <a:r>
                        <a:rPr lang="en-US" sz="1200" b="1" u="none" strike="noStrike" dirty="0">
                          <a:solidFill>
                            <a:srgbClr val="000000"/>
                          </a:solidFill>
                          <a:effectLst/>
                        </a:rPr>
                        <a:t>NIEM Domain</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Organizational Sponsor</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Content Focus</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tc>
                  <a:txBody>
                    <a:bodyPr/>
                    <a:lstStyle/>
                    <a:p>
                      <a:pPr algn="ctr" fontAlgn="ctr"/>
                      <a:r>
                        <a:rPr lang="en-US" sz="1200" b="1" u="none" strike="noStrike" dirty="0">
                          <a:solidFill>
                            <a:srgbClr val="000000"/>
                          </a:solidFill>
                          <a:effectLst/>
                        </a:rPr>
                        <a:t>Points of Contact</a:t>
                      </a:r>
                      <a:endParaRPr lang="en-US" sz="1200" b="1" i="0" u="none" strike="noStrike" dirty="0">
                        <a:solidFill>
                          <a:srgbClr val="000000"/>
                        </a:solidFill>
                        <a:effectLst/>
                        <a:latin typeface="Arial" panose="020B0604020202020204" pitchFamily="34" charset="0"/>
                      </a:endParaRPr>
                    </a:p>
                  </a:txBody>
                  <a:tcPr marL="5097" marR="5097" marT="5097" marB="0" anchor="ctr">
                    <a:solidFill>
                      <a:schemeClr val="accent1">
                        <a:lumMod val="60000"/>
                        <a:lumOff val="40000"/>
                      </a:schemeClr>
                    </a:solidFill>
                  </a:tcPr>
                </a:tc>
                <a:extLst>
                  <a:ext uri="{0D108BD9-81ED-4DB2-BD59-A6C34878D82A}">
                    <a16:rowId xmlns:a16="http://schemas.microsoft.com/office/drawing/2014/main" val="1869012803"/>
                  </a:ext>
                </a:extLst>
              </a:tr>
              <a:tr h="361190">
                <a:tc>
                  <a:txBody>
                    <a:bodyPr/>
                    <a:lstStyle/>
                    <a:p>
                      <a:pPr marL="58738" indent="0" algn="l" fontAlgn="ctr"/>
                      <a:r>
                        <a:rPr lang="en-US" sz="1100" b="1" u="none" strike="noStrike" dirty="0">
                          <a:solidFill>
                            <a:srgbClr val="000000"/>
                          </a:solidFill>
                          <a:effectLst/>
                        </a:rPr>
                        <a:t>Infrastructure Protection</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DHS Office of Infrastructure Protection ​</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Coordinated national program to reduce risks to the nation's critical infrastructure and key resources (CIKR)</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Preston Werntz</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3867213675"/>
                  </a:ext>
                </a:extLst>
              </a:tr>
              <a:tr h="619887">
                <a:tc>
                  <a:txBody>
                    <a:bodyPr/>
                    <a:lstStyle/>
                    <a:p>
                      <a:pPr marL="58738" indent="0" algn="l" fontAlgn="ctr"/>
                      <a:r>
                        <a:rPr lang="en-US" sz="1100" b="1" u="none" strike="noStrike" dirty="0">
                          <a:solidFill>
                            <a:srgbClr val="000000"/>
                          </a:solidFill>
                          <a:effectLst/>
                        </a:rPr>
                        <a:t>Intelligence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ODNI Criminal Intelligence Coordinating Council and the federal Intelligence Community</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Identify the operational needs to exchange intelligence, as well as the opportunities to share information with other domains and functions in justice and homeland security</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Sue Dohr</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1500309048"/>
                  </a:ext>
                </a:extLst>
              </a:tr>
              <a:tr h="894863">
                <a:tc>
                  <a:txBody>
                    <a:bodyPr/>
                    <a:lstStyle/>
                    <a:p>
                      <a:pPr marL="58738" indent="0" algn="l" fontAlgn="ctr"/>
                      <a:r>
                        <a:rPr lang="en-US" sz="1100" b="1" u="none" strike="noStrike" dirty="0">
                          <a:solidFill>
                            <a:srgbClr val="000000"/>
                          </a:solidFill>
                          <a:effectLst/>
                        </a:rPr>
                        <a:t>International Trade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DHS Customs and Border Protection </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Enable resulting in greater facilitation of trade and more effective identification and elimination of security threats before they arrive at ports and borders.  Aligns with the World Customs Organization (WCO) Data Model and the Customs Business Process models.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Tomas Mills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3606726157"/>
                  </a:ext>
                </a:extLst>
              </a:tr>
              <a:tr h="894863">
                <a:tc>
                  <a:txBody>
                    <a:bodyPr/>
                    <a:lstStyle/>
                    <a:p>
                      <a:pPr marL="58738" indent="0" algn="l" fontAlgn="ctr"/>
                      <a:r>
                        <a:rPr lang="en-US" sz="1100" b="1" u="none" strike="noStrike" dirty="0">
                          <a:solidFill>
                            <a:srgbClr val="000000"/>
                          </a:solidFill>
                          <a:effectLst/>
                        </a:rPr>
                        <a:t>Justice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FBI steward the U.S. Attorney General's Advisory Council on Global Justice Information Sharing </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Global Justice XML Data Model​ (GJXDM) became the first NIEM domain in 2005 to enable the entire justice and public safety communities to effectively share information at all levels – laying the foundation for local, state, tribal, and national justice interoperability.</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April Mitchell</a:t>
                      </a:r>
                    </a:p>
                    <a:p>
                      <a:pPr marL="58738" indent="0" algn="l" fontAlgn="ctr"/>
                      <a:r>
                        <a:rPr lang="en-US" sz="1050" u="none" strike="noStrike" dirty="0">
                          <a:solidFill>
                            <a:srgbClr val="000000"/>
                          </a:solidFill>
                          <a:effectLst/>
                        </a:rPr>
                        <a:t>Cherie Cochran</a:t>
                      </a:r>
                      <a:br>
                        <a:rPr lang="en-US" sz="1050" u="none" strike="noStrike" dirty="0">
                          <a:solidFill>
                            <a:srgbClr val="000000"/>
                          </a:solidFill>
                          <a:effectLst/>
                        </a:rPr>
                      </a:b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2670911218"/>
                  </a:ext>
                </a:extLst>
              </a:tr>
              <a:tr h="894863">
                <a:tc>
                  <a:txBody>
                    <a:bodyPr/>
                    <a:lstStyle/>
                    <a:p>
                      <a:pPr marL="58738" indent="0" algn="l" fontAlgn="ctr"/>
                      <a:r>
                        <a:rPr lang="en-US" sz="1100" b="1" u="none" strike="noStrike" dirty="0">
                          <a:solidFill>
                            <a:srgbClr val="000000"/>
                          </a:solidFill>
                          <a:effectLst/>
                        </a:rPr>
                        <a:t>Maritime</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Office of Naval Intelligence OCIO stewards in coordination with DHS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Support full Maritime Domain Awareness: "the effective understanding of anything associated with the global maritime domain that could impact the United States’ security, safety, economy, or environment" including vessels, people, cargo, maritime locations and activities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Ms. Sandra Brown</a:t>
                      </a:r>
                    </a:p>
                    <a:p>
                      <a:pPr marL="58738" indent="0" algn="l" fontAlgn="ctr"/>
                      <a:r>
                        <a:rPr lang="en-US" sz="1050" b="0" i="0" u="none" strike="noStrike" dirty="0">
                          <a:solidFill>
                            <a:srgbClr val="000000"/>
                          </a:solidFill>
                          <a:effectLst/>
                          <a:latin typeface="Arial" panose="020B0604020202020204" pitchFamily="34" charset="0"/>
                        </a:rPr>
                        <a:t>Ms. Kelly McCool</a:t>
                      </a:r>
                    </a:p>
                    <a:p>
                      <a:pPr marL="58738" indent="0" algn="l" fontAlgn="ctr"/>
                      <a:r>
                        <a:rPr lang="en-US" sz="1050" b="0" i="0" u="none" strike="noStrike" dirty="0">
                          <a:solidFill>
                            <a:srgbClr val="000000"/>
                          </a:solidFill>
                          <a:effectLst/>
                          <a:latin typeface="Arial" panose="020B0604020202020204" pitchFamily="34" charset="0"/>
                        </a:rPr>
                        <a:t>Harry Petrey</a:t>
                      </a:r>
                    </a:p>
                  </a:txBody>
                  <a:tcPr marL="5097" marR="5097" marT="5097" marB="0" anchor="ctr"/>
                </a:tc>
                <a:extLst>
                  <a:ext uri="{0D108BD9-81ED-4DB2-BD59-A6C34878D82A}">
                    <a16:rowId xmlns:a16="http://schemas.microsoft.com/office/drawing/2014/main" val="2814539249"/>
                  </a:ext>
                </a:extLst>
              </a:tr>
              <a:tr h="539081">
                <a:tc>
                  <a:txBody>
                    <a:bodyPr/>
                    <a:lstStyle/>
                    <a:p>
                      <a:pPr marL="58738" indent="0" algn="l" fontAlgn="ctr"/>
                      <a:r>
                        <a:rPr lang="en-US" sz="1100" b="1" u="none" strike="noStrike" dirty="0">
                          <a:solidFill>
                            <a:srgbClr val="000000"/>
                          </a:solidFill>
                          <a:effectLst/>
                        </a:rPr>
                        <a:t>Military Operations</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Joint Staff J6 stewards on behalf of the DOD CIO</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Data components necessary to support improved data interoperability between DOD and mission partners for operations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Ralph O’Connell</a:t>
                      </a:r>
                      <a:br>
                        <a:rPr lang="en-US" sz="1050" u="none" strike="noStrike" dirty="0">
                          <a:solidFill>
                            <a:srgbClr val="000000"/>
                          </a:solidFill>
                          <a:effectLst/>
                        </a:rPr>
                      </a:br>
                      <a:r>
                        <a:rPr lang="en-US" sz="1050" u="none" strike="noStrike" dirty="0">
                          <a:solidFill>
                            <a:srgbClr val="000000"/>
                          </a:solidFill>
                          <a:effectLst/>
                        </a:rPr>
                        <a:t>Adrian Francis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2401450663"/>
                  </a:ext>
                </a:extLst>
              </a:tr>
              <a:tr h="539081">
                <a:tc>
                  <a:txBody>
                    <a:bodyPr/>
                    <a:lstStyle/>
                    <a:p>
                      <a:pPr marL="58738" indent="0" algn="l" fontAlgn="ctr"/>
                      <a:r>
                        <a:rPr lang="en-US" sz="1100" b="1" u="none" strike="noStrike" dirty="0">
                          <a:solidFill>
                            <a:srgbClr val="000000"/>
                          </a:solidFill>
                          <a:effectLst/>
                        </a:rPr>
                        <a:t>Screening</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DHS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Supports, coordinates, and harmonizes a wide range of screening and credentialing activity information across homeland security mission areas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Steve Yonkers </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1877983520"/>
                  </a:ext>
                </a:extLst>
              </a:tr>
              <a:tr h="539081">
                <a:tc>
                  <a:txBody>
                    <a:bodyPr/>
                    <a:lstStyle/>
                    <a:p>
                      <a:pPr marL="58738" indent="0" algn="l" fontAlgn="ctr"/>
                      <a:r>
                        <a:rPr lang="en-US" sz="1100" b="1" u="none" strike="noStrike" dirty="0">
                          <a:solidFill>
                            <a:srgbClr val="000000"/>
                          </a:solidFill>
                          <a:effectLst/>
                        </a:rPr>
                        <a:t>Surface Transportation</a:t>
                      </a:r>
                      <a:endParaRPr lang="en-US" sz="1100" b="1" i="0" u="none" strike="noStrike" dirty="0">
                        <a:solidFill>
                          <a:srgbClr val="000000"/>
                        </a:solidFill>
                        <a:effectLst/>
                        <a:latin typeface="Arial" panose="020B0604020202020204" pitchFamily="34" charset="0"/>
                      </a:endParaRPr>
                    </a:p>
                  </a:txBody>
                  <a:tcPr marL="45871" marR="5097" marT="5097" marB="0" anchor="ctr"/>
                </a:tc>
                <a:tc>
                  <a:txBody>
                    <a:bodyPr/>
                    <a:lstStyle/>
                    <a:p>
                      <a:pPr marL="58738" indent="0" algn="l" fontAlgn="ctr"/>
                      <a:r>
                        <a:rPr lang="en-US" sz="1050" u="none" strike="noStrike" dirty="0">
                          <a:solidFill>
                            <a:srgbClr val="000000"/>
                          </a:solidFill>
                          <a:effectLst/>
                        </a:rPr>
                        <a:t>Department of Transportation </a:t>
                      </a:r>
                    </a:p>
                    <a:p>
                      <a:pPr marL="58738" indent="0" algn="l" fontAlgn="ctr"/>
                      <a:r>
                        <a:rPr lang="en-US" sz="1050" u="none" strike="noStrike" dirty="0">
                          <a:solidFill>
                            <a:srgbClr val="000000"/>
                          </a:solidFill>
                          <a:effectLst/>
                        </a:rPr>
                        <a:t>CDO</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Exchange transportation information between organizations to support DOT Traffic Records Coordinating Committee and the State Traffic Records Coordinating Committees</a:t>
                      </a:r>
                      <a:endParaRPr lang="en-US" sz="1050" b="0" i="0" u="none" strike="noStrike" dirty="0">
                        <a:solidFill>
                          <a:srgbClr val="000000"/>
                        </a:solidFill>
                        <a:effectLst/>
                        <a:latin typeface="Arial" panose="020B0604020202020204" pitchFamily="34" charset="0"/>
                      </a:endParaRPr>
                    </a:p>
                  </a:txBody>
                  <a:tcPr marL="5097" marR="5097" marT="5097" marB="0" anchor="ctr"/>
                </a:tc>
                <a:tc>
                  <a:txBody>
                    <a:bodyPr/>
                    <a:lstStyle/>
                    <a:p>
                      <a:pPr marL="58738" indent="0" algn="l" fontAlgn="ctr"/>
                      <a:r>
                        <a:rPr lang="en-US" sz="1050" u="none" strike="noStrike" dirty="0">
                          <a:solidFill>
                            <a:srgbClr val="000000"/>
                          </a:solidFill>
                          <a:effectLst/>
                        </a:rPr>
                        <a:t>Daniel Morgan (SES)</a:t>
                      </a:r>
                      <a:endParaRPr lang="en-US" sz="1050" b="0" i="0" u="none" strike="noStrike" dirty="0">
                        <a:solidFill>
                          <a:srgbClr val="000000"/>
                        </a:solidFill>
                        <a:effectLst/>
                        <a:latin typeface="Arial" panose="020B0604020202020204" pitchFamily="34" charset="0"/>
                      </a:endParaRPr>
                    </a:p>
                  </a:txBody>
                  <a:tcPr marL="5097" marR="5097" marT="5097" marB="0" anchor="ctr"/>
                </a:tc>
                <a:extLst>
                  <a:ext uri="{0D108BD9-81ED-4DB2-BD59-A6C34878D82A}">
                    <a16:rowId xmlns:a16="http://schemas.microsoft.com/office/drawing/2014/main" val="2144777021"/>
                  </a:ext>
                </a:extLst>
              </a:tr>
            </a:tbl>
          </a:graphicData>
        </a:graphic>
      </p:graphicFrame>
    </p:spTree>
    <p:extLst>
      <p:ext uri="{BB962C8B-B14F-4D97-AF65-F5344CB8AC3E}">
        <p14:creationId xmlns:p14="http://schemas.microsoft.com/office/powerpoint/2010/main" val="1378103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a:extLst>
              <a:ext uri="{FF2B5EF4-FFF2-40B4-BE49-F238E27FC236}">
                <a16:creationId xmlns:a16="http://schemas.microsoft.com/office/drawing/2014/main" id="{FF0DB513-F81E-4F6B-8FD1-DF746E18C660}"/>
              </a:ext>
            </a:extLst>
          </p:cNvPr>
          <p:cNvSpPr>
            <a:spLocks noGrp="1"/>
          </p:cNvSpPr>
          <p:nvPr>
            <p:ph type="title"/>
          </p:nvPr>
        </p:nvSpPr>
        <p:spPr>
          <a:xfrm>
            <a:off x="6490" y="419305"/>
            <a:ext cx="12185510" cy="478634"/>
          </a:xfrm>
          <a:ln/>
        </p:spPr>
        <p:txBody>
          <a:bodyPr>
            <a:noAutofit/>
          </a:bodyPr>
          <a:lstStyle/>
          <a:p>
            <a:pPr eaLnBrk="1" hangingPunct="1"/>
            <a:r>
              <a:rPr lang="en-US" altLang="en-US" dirty="0">
                <a:solidFill>
                  <a:srgbClr val="005170"/>
                </a:solidFill>
              </a:rPr>
              <a:t>	Value Proposition – Interoperability </a:t>
            </a:r>
          </a:p>
        </p:txBody>
      </p:sp>
      <p:grpSp>
        <p:nvGrpSpPr>
          <p:cNvPr id="2" name="Group 1">
            <a:extLst>
              <a:ext uri="{FF2B5EF4-FFF2-40B4-BE49-F238E27FC236}">
                <a16:creationId xmlns:a16="http://schemas.microsoft.com/office/drawing/2014/main" id="{113946CE-30B6-4041-990B-AB7372182D60}"/>
              </a:ext>
            </a:extLst>
          </p:cNvPr>
          <p:cNvGrpSpPr/>
          <p:nvPr/>
        </p:nvGrpSpPr>
        <p:grpSpPr>
          <a:xfrm>
            <a:off x="2301885" y="1089295"/>
            <a:ext cx="7494029" cy="3432843"/>
            <a:chOff x="1444230" y="1538579"/>
            <a:chExt cx="6254354" cy="2182126"/>
          </a:xfrm>
        </p:grpSpPr>
        <p:sp>
          <p:nvSpPr>
            <p:cNvPr id="5" name="Rectangle 4">
              <a:extLst>
                <a:ext uri="{FF2B5EF4-FFF2-40B4-BE49-F238E27FC236}">
                  <a16:creationId xmlns:a16="http://schemas.microsoft.com/office/drawing/2014/main" id="{3E540F09-A91D-48D3-8234-1FFC921EE13A}"/>
                </a:ext>
              </a:extLst>
            </p:cNvPr>
            <p:cNvSpPr/>
            <p:nvPr/>
          </p:nvSpPr>
          <p:spPr>
            <a:xfrm>
              <a:off x="1445420"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NIEM eliminates confusion by providing consistency of data definitions between agencies</a:t>
              </a:r>
            </a:p>
          </p:txBody>
        </p:sp>
        <p:sp>
          <p:nvSpPr>
            <p:cNvPr id="8" name="Rectangle 7">
              <a:extLst>
                <a:ext uri="{FF2B5EF4-FFF2-40B4-BE49-F238E27FC236}">
                  <a16:creationId xmlns:a16="http://schemas.microsoft.com/office/drawing/2014/main" id="{ED8EB8A9-1D7B-4AA2-9081-6C121651F042}"/>
                </a:ext>
              </a:extLst>
            </p:cNvPr>
            <p:cNvSpPr/>
            <p:nvPr/>
          </p:nvSpPr>
          <p:spPr>
            <a:xfrm>
              <a:off x="4776789"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NIEM is open-nonproprietary, scalable, tailorable. Platform, language, system, and network agnostic</a:t>
              </a:r>
            </a:p>
          </p:txBody>
        </p:sp>
        <p:sp>
          <p:nvSpPr>
            <p:cNvPr id="12" name="Rectangle 11">
              <a:extLst>
                <a:ext uri="{FF2B5EF4-FFF2-40B4-BE49-F238E27FC236}">
                  <a16:creationId xmlns:a16="http://schemas.microsoft.com/office/drawing/2014/main" id="{0D0CEA01-2EF1-466A-B1B2-BB46F2FC2892}"/>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Common Language and Vocabulary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17BAD4F5-1262-44F3-8145-2FFA517E4E58}"/>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Agnostic Implementation</a:t>
              </a:r>
            </a:p>
          </p:txBody>
        </p:sp>
        <p:sp>
          <p:nvSpPr>
            <p:cNvPr id="51208" name="Text Placeholder 4">
              <a:extLst>
                <a:ext uri="{FF2B5EF4-FFF2-40B4-BE49-F238E27FC236}">
                  <a16:creationId xmlns:a16="http://schemas.microsoft.com/office/drawing/2014/main" id="{3B8A30E9-D533-406D-973C-44E06726A2E4}"/>
                </a:ext>
              </a:extLst>
            </p:cNvPr>
            <p:cNvSpPr txBox="1">
              <a:spLocks/>
            </p:cNvSpPr>
            <p:nvPr/>
          </p:nvSpPr>
          <p:spPr bwMode="auto">
            <a:xfrm>
              <a:off x="1444230" y="1538579"/>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285750" algn="l" defTabSz="457200" rtl="0" eaLnBrk="1" fontAlgn="auto" latinLnBrk="0" hangingPunct="1">
                <a:lnSpc>
                  <a:spcPct val="100000"/>
                </a:lnSpc>
                <a:spcBef>
                  <a:spcPct val="2000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interoperable nature of NIEM establishes:</a:t>
              </a:r>
            </a:p>
          </p:txBody>
        </p:sp>
      </p:grpSp>
      <p:sp>
        <p:nvSpPr>
          <p:cNvPr id="3" name="TextBox 2">
            <a:extLst>
              <a:ext uri="{FF2B5EF4-FFF2-40B4-BE49-F238E27FC236}">
                <a16:creationId xmlns:a16="http://schemas.microsoft.com/office/drawing/2014/main" id="{3F12F0DF-1B27-4A2B-8E1D-A3D4C1B848F7}"/>
              </a:ext>
            </a:extLst>
          </p:cNvPr>
          <p:cNvSpPr txBox="1"/>
          <p:nvPr/>
        </p:nvSpPr>
        <p:spPr>
          <a:xfrm>
            <a:off x="1673437" y="4955333"/>
            <a:ext cx="8750922"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NIEM enables systems to work together at the data 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Implementers decide how agencies’ systems are implemented </a:t>
            </a:r>
          </a:p>
        </p:txBody>
      </p:sp>
      <p:pic>
        <p:nvPicPr>
          <p:cNvPr id="10" name="Picture 2" descr="Image result for interoperability icon">
            <a:extLst>
              <a:ext uri="{FF2B5EF4-FFF2-40B4-BE49-F238E27FC236}">
                <a16:creationId xmlns:a16="http://schemas.microsoft.com/office/drawing/2014/main" id="{36C563E1-0F10-4561-977A-A7612D7775EA}"/>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5495444" y="3929553"/>
            <a:ext cx="1201113" cy="118516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86E25B-A5D4-4DFC-A0F9-BC232F170F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a:extLst>
              <a:ext uri="{FF2B5EF4-FFF2-40B4-BE49-F238E27FC236}">
                <a16:creationId xmlns:a16="http://schemas.microsoft.com/office/drawing/2014/main" id="{97BCBE4F-A367-4D95-83DB-BB104C332393}"/>
              </a:ext>
            </a:extLst>
          </p:cNvPr>
          <p:cNvSpPr>
            <a:spLocks noGrp="1"/>
          </p:cNvSpPr>
          <p:nvPr>
            <p:ph type="title"/>
          </p:nvPr>
        </p:nvSpPr>
        <p:spPr>
          <a:xfrm>
            <a:off x="0" y="411179"/>
            <a:ext cx="12192000" cy="489019"/>
          </a:xfrm>
          <a:ln/>
        </p:spPr>
        <p:txBody>
          <a:bodyPr>
            <a:normAutofit/>
          </a:bodyPr>
          <a:lstStyle/>
          <a:p>
            <a:pPr eaLnBrk="1" hangingPunct="1"/>
            <a:r>
              <a:rPr lang="en-US" altLang="en-US" dirty="0">
                <a:solidFill>
                  <a:srgbClr val="005170"/>
                </a:solidFill>
              </a:rPr>
              <a:t>	Value Proposition – Reusability </a:t>
            </a:r>
          </a:p>
        </p:txBody>
      </p:sp>
      <p:grpSp>
        <p:nvGrpSpPr>
          <p:cNvPr id="2" name="Group 1">
            <a:extLst>
              <a:ext uri="{FF2B5EF4-FFF2-40B4-BE49-F238E27FC236}">
                <a16:creationId xmlns:a16="http://schemas.microsoft.com/office/drawing/2014/main" id="{7279DE46-8CC3-4762-9E18-300BD732FFC8}"/>
              </a:ext>
            </a:extLst>
          </p:cNvPr>
          <p:cNvGrpSpPr/>
          <p:nvPr/>
        </p:nvGrpSpPr>
        <p:grpSpPr>
          <a:xfrm>
            <a:off x="1953876" y="1258089"/>
            <a:ext cx="8284248" cy="4390704"/>
            <a:chOff x="1390830" y="1291162"/>
            <a:chExt cx="6307753" cy="2892295"/>
          </a:xfrm>
        </p:grpSpPr>
        <p:sp>
          <p:nvSpPr>
            <p:cNvPr id="5" name="Rectangle 4">
              <a:extLst>
                <a:ext uri="{FF2B5EF4-FFF2-40B4-BE49-F238E27FC236}">
                  <a16:creationId xmlns:a16="http://schemas.microsoft.com/office/drawing/2014/main" id="{A92615E8-B46C-4CF3-99F5-6F719EE58ADE}"/>
                </a:ext>
              </a:extLst>
            </p:cNvPr>
            <p:cNvSpPr/>
            <p:nvPr/>
          </p:nvSpPr>
          <p:spPr>
            <a:xfrm>
              <a:off x="1445420" y="2616995"/>
              <a:ext cx="2921794" cy="1361301"/>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Decreases the development time for information exchanges that use similar sets of data</a:t>
              </a:r>
            </a:p>
          </p:txBody>
        </p:sp>
        <p:sp>
          <p:nvSpPr>
            <p:cNvPr id="8" name="Rectangle 7">
              <a:extLst>
                <a:ext uri="{FF2B5EF4-FFF2-40B4-BE49-F238E27FC236}">
                  <a16:creationId xmlns:a16="http://schemas.microsoft.com/office/drawing/2014/main" id="{00D6EC25-EB0F-47C2-8711-BC4F0C7C9D66}"/>
                </a:ext>
              </a:extLst>
            </p:cNvPr>
            <p:cNvSpPr/>
            <p:nvPr/>
          </p:nvSpPr>
          <p:spPr>
            <a:xfrm>
              <a:off x="4776789" y="2616995"/>
              <a:ext cx="2921794" cy="136130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Allows practitioners to increase the syntactic and semantic consistency in data definitions across their information exchanges</a:t>
              </a:r>
            </a:p>
          </p:txBody>
        </p:sp>
        <p:sp>
          <p:nvSpPr>
            <p:cNvPr id="12" name="Rectangle 11">
              <a:extLst>
                <a:ext uri="{FF2B5EF4-FFF2-40B4-BE49-F238E27FC236}">
                  <a16:creationId xmlns:a16="http://schemas.microsoft.com/office/drawing/2014/main" id="{0474EE8E-E6CB-4179-8AB5-463E301F8F46}"/>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Decrease Development Time</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99D51FC0-5BE5-47B1-93DF-011F373F7090}"/>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Increase Consistency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2232" name="Text Placeholder 4">
              <a:extLst>
                <a:ext uri="{FF2B5EF4-FFF2-40B4-BE49-F238E27FC236}">
                  <a16:creationId xmlns:a16="http://schemas.microsoft.com/office/drawing/2014/main" id="{217B4B76-25F9-4BE4-A599-56EB0F53F853}"/>
                </a:ext>
              </a:extLst>
            </p:cNvPr>
            <p:cNvSpPr txBox="1">
              <a:spLocks/>
            </p:cNvSpPr>
            <p:nvPr/>
          </p:nvSpPr>
          <p:spPr bwMode="auto">
            <a:xfrm>
              <a:off x="1390830" y="1291162"/>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285750" algn="ctr" defTabSz="457200" rtl="0" eaLnBrk="1" fontAlgn="auto" latinLnBrk="0" hangingPunct="1">
                <a:lnSpc>
                  <a:spcPct val="100000"/>
                </a:lnSpc>
                <a:spcBef>
                  <a:spcPct val="2000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reuse of IEPDs, in part and whole, </a:t>
              </a:r>
              <a:b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within NIEM will:</a:t>
              </a:r>
            </a:p>
          </p:txBody>
        </p:sp>
        <p:pic>
          <p:nvPicPr>
            <p:cNvPr id="18" name="Picture 2">
              <a:extLst>
                <a:ext uri="{FF2B5EF4-FFF2-40B4-BE49-F238E27FC236}">
                  <a16:creationId xmlns:a16="http://schemas.microsoft.com/office/drawing/2014/main" id="{258D55F0-A148-4A9B-BA9F-D651EA5D9D4D}"/>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101085" y="3483611"/>
              <a:ext cx="887243" cy="699846"/>
            </a:xfrm>
            <a:prstGeom prst="rect">
              <a:avLst/>
            </a:prstGeom>
            <a:noFill/>
            <a:ln w="28575">
              <a:noFill/>
              <a:miter lim="800000"/>
              <a:headEnd/>
              <a:tailEnd/>
            </a:ln>
            <a:effectLst/>
          </p:spPr>
        </p:pic>
      </p:grpSp>
      <p:sp>
        <p:nvSpPr>
          <p:cNvPr id="3" name="Slide Number Placeholder 2">
            <a:extLst>
              <a:ext uri="{FF2B5EF4-FFF2-40B4-BE49-F238E27FC236}">
                <a16:creationId xmlns:a16="http://schemas.microsoft.com/office/drawing/2014/main" id="{E6DBBB53-2498-4B4A-B3A5-694277795B7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a:extLst>
              <a:ext uri="{FF2B5EF4-FFF2-40B4-BE49-F238E27FC236}">
                <a16:creationId xmlns:a16="http://schemas.microsoft.com/office/drawing/2014/main" id="{7065C37D-A6E9-4D81-9593-4EF256A079DE}"/>
              </a:ext>
            </a:extLst>
          </p:cNvPr>
          <p:cNvSpPr>
            <a:spLocks noGrp="1"/>
          </p:cNvSpPr>
          <p:nvPr>
            <p:ph type="title"/>
          </p:nvPr>
        </p:nvSpPr>
        <p:spPr>
          <a:xfrm>
            <a:off x="0" y="437907"/>
            <a:ext cx="12192000" cy="524206"/>
          </a:xfrm>
          <a:noFill/>
          <a:ln>
            <a:noFill/>
          </a:ln>
        </p:spPr>
        <p:txBody>
          <a:bodyPr vert="horz" wrap="square" lIns="91440" tIns="45720" rIns="91440" bIns="45720" numCol="1" rtlCol="0" anchor="t" anchorCtr="0" compatLnSpc="1">
            <a:prstTxWarp prst="textNoShape">
              <a:avLst/>
            </a:prstTxWarp>
            <a:normAutofit/>
          </a:bodyPr>
          <a:lstStyle/>
          <a:p>
            <a:r>
              <a:rPr lang="en-US" altLang="en-US" dirty="0">
                <a:solidFill>
                  <a:srgbClr val="005170"/>
                </a:solidFill>
              </a:rPr>
              <a:t>	Value Proposition – Standardization </a:t>
            </a:r>
          </a:p>
        </p:txBody>
      </p:sp>
      <p:grpSp>
        <p:nvGrpSpPr>
          <p:cNvPr id="2" name="Group 1">
            <a:extLst>
              <a:ext uri="{FF2B5EF4-FFF2-40B4-BE49-F238E27FC236}">
                <a16:creationId xmlns:a16="http://schemas.microsoft.com/office/drawing/2014/main" id="{ADDFDFC1-5B67-4122-95F8-FA72458B55A1}"/>
              </a:ext>
            </a:extLst>
          </p:cNvPr>
          <p:cNvGrpSpPr/>
          <p:nvPr/>
        </p:nvGrpSpPr>
        <p:grpSpPr>
          <a:xfrm>
            <a:off x="1917866" y="1321289"/>
            <a:ext cx="8140005" cy="4364854"/>
            <a:chOff x="1444229" y="1436817"/>
            <a:chExt cx="6254354" cy="2712108"/>
          </a:xfrm>
        </p:grpSpPr>
        <p:sp>
          <p:nvSpPr>
            <p:cNvPr id="5" name="Rectangle 4">
              <a:extLst>
                <a:ext uri="{FF2B5EF4-FFF2-40B4-BE49-F238E27FC236}">
                  <a16:creationId xmlns:a16="http://schemas.microsoft.com/office/drawing/2014/main" id="{C8E7A4E7-AF49-4271-A991-CA1CD79800B9}"/>
                </a:ext>
              </a:extLst>
            </p:cNvPr>
            <p:cNvSpPr/>
            <p:nvPr/>
          </p:nvSpPr>
          <p:spPr>
            <a:xfrm>
              <a:off x="1445420"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NIEM Practitioners can leverage NIEM’s large support community to decrease development time for exchanges and increase conformance</a:t>
              </a:r>
            </a:p>
          </p:txBody>
        </p:sp>
        <p:sp>
          <p:nvSpPr>
            <p:cNvPr id="8" name="Rectangle 7">
              <a:extLst>
                <a:ext uri="{FF2B5EF4-FFF2-40B4-BE49-F238E27FC236}">
                  <a16:creationId xmlns:a16="http://schemas.microsoft.com/office/drawing/2014/main" id="{5828752E-25AF-45C8-A514-6F776446BA40}"/>
                </a:ext>
              </a:extLst>
            </p:cNvPr>
            <p:cNvSpPr/>
            <p:nvPr/>
          </p:nvSpPr>
          <p:spPr>
            <a:xfrm>
              <a:off x="4776789"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Repeatable approach that decreases the inconsistencies and duration of development</a:t>
              </a:r>
            </a:p>
          </p:txBody>
        </p:sp>
        <p:sp>
          <p:nvSpPr>
            <p:cNvPr id="12" name="Rectangle 11">
              <a:extLst>
                <a:ext uri="{FF2B5EF4-FFF2-40B4-BE49-F238E27FC236}">
                  <a16:creationId xmlns:a16="http://schemas.microsoft.com/office/drawing/2014/main" id="{667407C6-802C-476E-B376-921E67F8A1E6}"/>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Large Support Community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96CE3296-5143-473F-B22F-6E345F8CE571}"/>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Structured Approach</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3256" name="Text Placeholder 4">
              <a:extLst>
                <a:ext uri="{FF2B5EF4-FFF2-40B4-BE49-F238E27FC236}">
                  <a16:creationId xmlns:a16="http://schemas.microsoft.com/office/drawing/2014/main" id="{684BE195-0538-46A3-B820-1EDE5762ED51}"/>
                </a:ext>
              </a:extLst>
            </p:cNvPr>
            <p:cNvSpPr txBox="1">
              <a:spLocks/>
            </p:cNvSpPr>
            <p:nvPr/>
          </p:nvSpPr>
          <p:spPr bwMode="auto">
            <a:xfrm>
              <a:off x="1444229" y="1436817"/>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formalization of NIEM as a standard enables</a:t>
              </a: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8" name="Picture 2">
              <a:extLst>
                <a:ext uri="{FF2B5EF4-FFF2-40B4-BE49-F238E27FC236}">
                  <a16:creationId xmlns:a16="http://schemas.microsoft.com/office/drawing/2014/main" id="{C14C011B-ACAA-4E00-BE47-56221500C242}"/>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88479" y="3477419"/>
              <a:ext cx="887423" cy="671506"/>
            </a:xfrm>
            <a:prstGeom prst="rect">
              <a:avLst/>
            </a:prstGeom>
            <a:noFill/>
            <a:ln w="28575">
              <a:noFill/>
              <a:miter lim="800000"/>
              <a:headEnd/>
              <a:tailEnd/>
            </a:ln>
            <a:effectLst/>
          </p:spPr>
        </p:pic>
      </p:grpSp>
      <p:sp>
        <p:nvSpPr>
          <p:cNvPr id="3" name="Slide Number Placeholder 2">
            <a:extLst>
              <a:ext uri="{FF2B5EF4-FFF2-40B4-BE49-F238E27FC236}">
                <a16:creationId xmlns:a16="http://schemas.microsoft.com/office/drawing/2014/main" id="{6743FA17-BD64-4C02-8F85-68C08AC59B0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69</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What is NIEM?</a:t>
            </a:r>
          </a:p>
          <a:p>
            <a:pPr marL="457200" indent="-398463">
              <a:spcBef>
                <a:spcPts val="600"/>
              </a:spcBef>
              <a:spcAft>
                <a:spcPts val="1200"/>
              </a:spcAft>
            </a:pPr>
            <a:r>
              <a:rPr lang="en-US" dirty="0">
                <a:solidFill>
                  <a:srgbClr val="000000"/>
                </a:solidFill>
              </a:rPr>
              <a:t>The Scope of NIEM</a:t>
            </a:r>
          </a:p>
          <a:p>
            <a:pPr marL="457200" indent="-398463">
              <a:spcBef>
                <a:spcPts val="600"/>
              </a:spcBef>
              <a:spcAft>
                <a:spcPts val="1200"/>
              </a:spcAft>
            </a:pPr>
            <a:r>
              <a:rPr lang="en-US" dirty="0">
                <a:solidFill>
                  <a:srgbClr val="000000"/>
                </a:solidFill>
              </a:rPr>
              <a:t>NIEM Harmonization and Organization</a:t>
            </a:r>
          </a:p>
        </p:txBody>
      </p:sp>
    </p:spTree>
    <p:extLst>
      <p:ext uri="{BB962C8B-B14F-4D97-AF65-F5344CB8AC3E}">
        <p14:creationId xmlns:p14="http://schemas.microsoft.com/office/powerpoint/2010/main" val="2724972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5070442" y="6022459"/>
            <a:ext cx="21336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a:ln>
                  <a:noFill/>
                </a:ln>
                <a:solidFill>
                  <a:srgbClr val="1F497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32" name="Rounded Rectangle 31"/>
          <p:cNvSpPr/>
          <p:nvPr/>
        </p:nvSpPr>
        <p:spPr bwMode="auto">
          <a:xfrm>
            <a:off x="1806426" y="911963"/>
            <a:ext cx="8562975" cy="2285999"/>
          </a:xfrm>
          <a:prstGeom prst="roundRect">
            <a:avLst>
              <a:gd name="adj" fmla="val 5914"/>
            </a:avLst>
          </a:prstGeom>
          <a:gradFill>
            <a:gsLst>
              <a:gs pos="0">
                <a:srgbClr val="9EB3B6">
                  <a:alpha val="50000"/>
                </a:srgbClr>
              </a:gs>
              <a:gs pos="100000">
                <a:schemeClr val="bg1">
                  <a:alpha val="25000"/>
                </a:scheme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304776"/>
              </a:solidFill>
              <a:effectLst/>
              <a:uLnTx/>
              <a:uFillTx/>
              <a:latin typeface="Arial"/>
              <a:ea typeface="+mn-ea"/>
              <a:cs typeface="Arial"/>
            </a:endParaRPr>
          </a:p>
        </p:txBody>
      </p:sp>
      <p:sp>
        <p:nvSpPr>
          <p:cNvPr id="36" name="Rectangle 35"/>
          <p:cNvSpPr/>
          <p:nvPr/>
        </p:nvSpPr>
        <p:spPr bwMode="auto">
          <a:xfrm>
            <a:off x="3870814" y="977845"/>
            <a:ext cx="1763300"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Consistency</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a:rPr>
              <a:t>NIEM provides consistency through reusable schema, which allows for many implementation options</a:t>
            </a:r>
          </a:p>
        </p:txBody>
      </p:sp>
      <p:sp>
        <p:nvSpPr>
          <p:cNvPr id="40" name="Rectangle 39"/>
          <p:cNvSpPr/>
          <p:nvPr/>
        </p:nvSpPr>
        <p:spPr bwMode="auto">
          <a:xfrm>
            <a:off x="5874122" y="984830"/>
            <a:ext cx="2380065"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Development</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a:rPr>
              <a:t>Flexible and extendable, NIEM saves development time through agreed-upon elements, relationships, and formats independent of how information is stored in individual systems</a:t>
            </a:r>
          </a:p>
        </p:txBody>
      </p:sp>
      <p:sp>
        <p:nvSpPr>
          <p:cNvPr id="42" name="Rectangle 41"/>
          <p:cNvSpPr/>
          <p:nvPr/>
        </p:nvSpPr>
        <p:spPr bwMode="auto">
          <a:xfrm>
            <a:off x="8464194" y="1018178"/>
            <a:ext cx="1790049"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Support</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686868"/>
                </a:solidFill>
                <a:effectLst/>
                <a:uLnTx/>
                <a:uFillTx/>
                <a:latin typeface="Arial"/>
                <a:ea typeface="Calibri" panose="020F0502020204030204" pitchFamily="34" charset="0"/>
                <a:cs typeface="+mn-cs"/>
              </a:rPr>
              <a:t> </a:t>
            </a:r>
            <a:r>
              <a:rPr kumimoji="0" lang="en-US" sz="1400" b="0" i="0" u="none" strike="noStrike" kern="1200" cap="none" spc="0" normalizeH="0" baseline="0" noProof="0" dirty="0">
                <a:ln>
                  <a:noFill/>
                </a:ln>
                <a:solidFill>
                  <a:srgbClr val="000000"/>
                </a:solidFill>
                <a:effectLst/>
                <a:uLnTx/>
                <a:uFillTx/>
                <a:latin typeface="Arial"/>
                <a:ea typeface="Calibri" panose="020F0502020204030204" pitchFamily="34" charset="0"/>
                <a:cs typeface="+mn-cs"/>
              </a:rPr>
              <a:t>New users can leverage what already exists and engage directly with other NIEM members for assistance.</a:t>
            </a:r>
            <a:endParaRPr kumimoji="0" lang="en-US" sz="1400" b="0" i="0" u="none" strike="noStrike" kern="1200" cap="none" spc="0" normalizeH="0" baseline="0" noProof="0" dirty="0">
              <a:ln>
                <a:noFill/>
              </a:ln>
              <a:solidFill>
                <a:srgbClr val="000000"/>
              </a:solidFill>
              <a:effectLst/>
              <a:uLnTx/>
              <a:uFillTx/>
              <a:latin typeface="Arial"/>
              <a:ea typeface="+mn-ea"/>
              <a:cs typeface="Arial"/>
            </a:endParaRPr>
          </a:p>
        </p:txBody>
      </p:sp>
      <p:grpSp>
        <p:nvGrpSpPr>
          <p:cNvPr id="4" name="Group 3"/>
          <p:cNvGrpSpPr/>
          <p:nvPr/>
        </p:nvGrpSpPr>
        <p:grpSpPr>
          <a:xfrm>
            <a:off x="2836997" y="3196417"/>
            <a:ext cx="6477000" cy="1066800"/>
            <a:chOff x="1312997" y="3245751"/>
            <a:chExt cx="6477000" cy="1066800"/>
          </a:xfrm>
        </p:grpSpPr>
        <p:sp>
          <p:nvSpPr>
            <p:cNvPr id="27" name="Flowchart: Merge 3"/>
            <p:cNvSpPr/>
            <p:nvPr/>
          </p:nvSpPr>
          <p:spPr>
            <a:xfrm>
              <a:off x="1312997" y="3245751"/>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Flowchart: Merge 4"/>
            <p:cNvSpPr/>
            <p:nvPr/>
          </p:nvSpPr>
          <p:spPr>
            <a:xfrm>
              <a:off x="2547938" y="3387591"/>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WHICH LEADS TO</a:t>
              </a:r>
            </a:p>
          </p:txBody>
        </p:sp>
      </p:grpSp>
      <p:sp>
        <p:nvSpPr>
          <p:cNvPr id="50" name="TextBox 49"/>
          <p:cNvSpPr txBox="1"/>
          <p:nvPr/>
        </p:nvSpPr>
        <p:spPr>
          <a:xfrm>
            <a:off x="1422400" y="3571761"/>
            <a:ext cx="914400" cy="914400"/>
          </a:xfrm>
          <a:prstGeom prst="rect">
            <a:avLst/>
          </a:prstGeom>
        </p:spPr>
        <p:txBody>
          <a:bodyPr wrap="none">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8B8B8B">
                  <a:lumMod val="65000"/>
                  <a:lumOff val="35000"/>
                </a:srgbClr>
              </a:solidFill>
              <a:effectLst/>
              <a:uLnTx/>
              <a:uFillTx/>
              <a:latin typeface="Arial"/>
              <a:ea typeface="+mn-ea"/>
              <a:cs typeface="Arial"/>
            </a:endParaRPr>
          </a:p>
        </p:txBody>
      </p:sp>
      <p:sp>
        <p:nvSpPr>
          <p:cNvPr id="51" name="TextBox 50"/>
          <p:cNvSpPr txBox="1"/>
          <p:nvPr/>
        </p:nvSpPr>
        <p:spPr>
          <a:xfrm>
            <a:off x="1279525" y="3765436"/>
            <a:ext cx="914400" cy="914400"/>
          </a:xfrm>
          <a:prstGeom prst="rect">
            <a:avLst/>
          </a:prstGeom>
        </p:spPr>
        <p:txBody>
          <a:bodyPr wrap="none">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8B8B8B">
                  <a:lumMod val="65000"/>
                  <a:lumOff val="35000"/>
                </a:srgbClr>
              </a:solidFill>
              <a:effectLst/>
              <a:uLnTx/>
              <a:uFillTx/>
              <a:latin typeface="Arial"/>
              <a:ea typeface="+mn-ea"/>
              <a:cs typeface="Arial"/>
            </a:endParaRPr>
          </a:p>
        </p:txBody>
      </p:sp>
      <p:sp>
        <p:nvSpPr>
          <p:cNvPr id="52" name="Rectangle 51"/>
          <p:cNvSpPr/>
          <p:nvPr/>
        </p:nvSpPr>
        <p:spPr bwMode="auto">
          <a:xfrm>
            <a:off x="1835000" y="961754"/>
            <a:ext cx="1899062"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Collaboration</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a:rPr>
              <a:t>NIEM brings stakeholders together through reuse and community engagement</a:t>
            </a:r>
          </a:p>
        </p:txBody>
      </p:sp>
      <p:cxnSp>
        <p:nvCxnSpPr>
          <p:cNvPr id="54" name="Straight Connector 53"/>
          <p:cNvCxnSpPr/>
          <p:nvPr/>
        </p:nvCxnSpPr>
        <p:spPr bwMode="auto">
          <a:xfrm>
            <a:off x="3757719"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bwMode="auto">
          <a:xfrm>
            <a:off x="5765826"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a:off x="8377144"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itle 1"/>
          <p:cNvSpPr>
            <a:spLocks noGrp="1"/>
          </p:cNvSpPr>
          <p:nvPr>
            <p:ph type="title"/>
          </p:nvPr>
        </p:nvSpPr>
        <p:spPr>
          <a:xfrm>
            <a:off x="0" y="451627"/>
            <a:ext cx="12192000" cy="410875"/>
          </a:xfrm>
        </p:spPr>
        <p:txBody>
          <a:bodyPr vert="horz" lIns="91440" tIns="45720" rIns="91440" bIns="45720" rtlCol="0" anchor="t" anchorCtr="0">
            <a:normAutofit fontScale="90000"/>
          </a:bodyPr>
          <a:lstStyle/>
          <a:p>
            <a:pPr algn="l"/>
            <a:r>
              <a:rPr lang="en-US" sz="3600" dirty="0">
                <a:solidFill>
                  <a:srgbClr val="005170"/>
                </a:solidFill>
                <a:latin typeface="+mj-lt"/>
              </a:rPr>
              <a:t>	Why NIEM? </a:t>
            </a:r>
          </a:p>
        </p:txBody>
      </p:sp>
      <p:pic>
        <p:nvPicPr>
          <p:cNvPr id="24" name="Picture 23"/>
          <p:cNvPicPr>
            <a:picLocks noChangeAspect="1"/>
          </p:cNvPicPr>
          <p:nvPr/>
        </p:nvPicPr>
        <p:blipFill rotWithShape="1">
          <a:blip r:embed="rId3"/>
          <a:srcRect t="51419"/>
          <a:stretch/>
        </p:blipFill>
        <p:spPr>
          <a:xfrm>
            <a:off x="1983970" y="3850657"/>
            <a:ext cx="8385430" cy="2410855"/>
          </a:xfrm>
          <a:prstGeom prst="rect">
            <a:avLst/>
          </a:prstGeom>
        </p:spPr>
      </p:pic>
    </p:spTree>
    <p:extLst>
      <p:ext uri="{BB962C8B-B14F-4D97-AF65-F5344CB8AC3E}">
        <p14:creationId xmlns:p14="http://schemas.microsoft.com/office/powerpoint/2010/main" val="3008721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20" y="139486"/>
            <a:ext cx="9292881" cy="811358"/>
          </a:xfrm>
        </p:spPr>
        <p:txBody>
          <a:bodyPr vert="horz" lIns="91440" tIns="45720" rIns="91440" bIns="45720" rtlCol="0" anchor="t">
            <a:noAutofit/>
          </a:bodyPr>
          <a:lstStyle/>
          <a:p>
            <a:r>
              <a:rPr lang="en-US" spc="-100" dirty="0">
                <a:solidFill>
                  <a:srgbClr val="005170"/>
                </a:solidFill>
              </a:rPr>
              <a:t>SOME Information exchanges built on NIEM</a:t>
            </a:r>
          </a:p>
        </p:txBody>
      </p:sp>
      <p:sp>
        <p:nvSpPr>
          <p:cNvPr id="4" name="Content Placeholder 2">
            <a:extLst>
              <a:ext uri="{FF2B5EF4-FFF2-40B4-BE49-F238E27FC236}">
                <a16:creationId xmlns:a16="http://schemas.microsoft.com/office/drawing/2014/main" id="{88EC5CA5-4B40-794D-BD2B-A6759A99C076}"/>
              </a:ext>
            </a:extLst>
          </p:cNvPr>
          <p:cNvSpPr txBox="1">
            <a:spLocks/>
          </p:cNvSpPr>
          <p:nvPr/>
        </p:nvSpPr>
        <p:spPr>
          <a:xfrm>
            <a:off x="751572" y="1025924"/>
            <a:ext cx="10688855" cy="4806152"/>
          </a:xfrm>
          <a:prstGeom prst="rect">
            <a:avLst/>
          </a:prstGeom>
        </p:spPr>
        <p:txBody>
          <a:bodyPr vert="horz" lIns="91440" tIns="45720" rIns="91440" bIns="45720" rtlCol="0">
            <a:normAutofit fontScale="6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spcBef>
                <a:spcPct val="20000"/>
              </a:spcBef>
              <a:buClr>
                <a:srgbClr val="1F497D"/>
              </a:buClr>
              <a:buFont typeface="Arial"/>
              <a:buChar char="•"/>
              <a:defRPr/>
            </a:pPr>
            <a:r>
              <a:rPr lang="en-US" sz="2400" b="1" dirty="0">
                <a:solidFill>
                  <a:srgbClr val="000000"/>
                </a:solidFill>
              </a:rPr>
              <a:t>Amber Alert </a:t>
            </a:r>
            <a:r>
              <a:rPr lang="en-US" sz="2400" dirty="0">
                <a:solidFill>
                  <a:srgbClr val="000000"/>
                </a:solidFill>
              </a:rPr>
              <a:t>- child abduction emergency alert.</a:t>
            </a:r>
          </a:p>
          <a:p>
            <a:pPr marL="342900" indent="-342900">
              <a:spcBef>
                <a:spcPct val="20000"/>
              </a:spcBef>
              <a:buClr>
                <a:srgbClr val="1F497D"/>
              </a:buClr>
              <a:buFont typeface="Arial"/>
              <a:buChar char="•"/>
              <a:defRPr/>
            </a:pPr>
            <a:r>
              <a:rPr lang="en-US" sz="2400" b="1" dirty="0">
                <a:solidFill>
                  <a:srgbClr val="000000"/>
                </a:solidFill>
              </a:rPr>
              <a:t>Centers for Disease Control and Prevention (CDC) Emergency Preparedness and Response Exchange Requirements  </a:t>
            </a:r>
            <a:r>
              <a:rPr lang="en-US" sz="2400" dirty="0">
                <a:solidFill>
                  <a:srgbClr val="000000"/>
                </a:solidFill>
              </a:rPr>
              <a:t>- exchange and sharing of critical emergency management (EM) data.</a:t>
            </a:r>
          </a:p>
          <a:p>
            <a:pPr marL="342900" indent="-342900">
              <a:spcBef>
                <a:spcPct val="20000"/>
              </a:spcBef>
              <a:buClr>
                <a:srgbClr val="1F497D"/>
              </a:buClr>
              <a:buFont typeface="Arial"/>
              <a:buChar char="•"/>
              <a:defRPr/>
            </a:pPr>
            <a:r>
              <a:rPr lang="en-US" sz="2400" b="1" dirty="0" err="1">
                <a:solidFill>
                  <a:schemeClr val="tx1">
                    <a:lumMod val="50000"/>
                  </a:schemeClr>
                </a:solidFill>
              </a:rPr>
              <a:t>CrimTrac</a:t>
            </a:r>
            <a:r>
              <a:rPr lang="en-US" sz="2400" b="1" dirty="0">
                <a:solidFill>
                  <a:schemeClr val="tx1">
                    <a:lumMod val="50000"/>
                  </a:schemeClr>
                </a:solidFill>
              </a:rPr>
              <a:t> </a:t>
            </a:r>
            <a:r>
              <a:rPr lang="en-US" sz="2400" dirty="0">
                <a:solidFill>
                  <a:schemeClr val="tx1">
                    <a:lumMod val="50000"/>
                  </a:schemeClr>
                </a:solidFill>
              </a:rPr>
              <a:t>– Australian national information-sharing services between state, territory and federal law enforcement agencies. Inter-Governmental agreement between the Commonwealth and each of Australia’s nine police agencies.</a:t>
            </a:r>
          </a:p>
          <a:p>
            <a:pPr marL="342900" indent="-342900">
              <a:spcBef>
                <a:spcPct val="20000"/>
              </a:spcBef>
              <a:buClr>
                <a:srgbClr val="1F497D"/>
              </a:buClr>
              <a:buFont typeface="Arial"/>
              <a:buChar char="•"/>
              <a:defRPr/>
            </a:pPr>
            <a:r>
              <a:rPr lang="en-US" sz="2400" b="1" dirty="0">
                <a:solidFill>
                  <a:schemeClr val="tx1">
                    <a:lumMod val="50000"/>
                  </a:schemeClr>
                </a:solidFill>
              </a:rPr>
              <a:t>Defense Counterintelligence and Security Agency (DCSA) - </a:t>
            </a:r>
            <a:r>
              <a:rPr lang="en-US" sz="2400" dirty="0">
                <a:solidFill>
                  <a:schemeClr val="tx1">
                    <a:lumMod val="50000"/>
                  </a:schemeClr>
                </a:solidFill>
              </a:rPr>
              <a:t>Insider Threat data, the DD-254 IEPD (security clearance application information), and the National Industrial Security System (NISS)-Defense Information Security System (DISS) IEPD.</a:t>
            </a:r>
          </a:p>
          <a:p>
            <a:pPr marL="342900" lvl="0" indent="-342900">
              <a:spcBef>
                <a:spcPct val="20000"/>
              </a:spcBef>
              <a:buClr>
                <a:srgbClr val="1F497D"/>
              </a:buClr>
              <a:buFont typeface="Arial"/>
              <a:buChar char="•"/>
              <a:defRPr/>
            </a:pPr>
            <a:r>
              <a:rPr lang="en-US" sz="2400" b="1" dirty="0">
                <a:solidFill>
                  <a:schemeClr val="tx1">
                    <a:lumMod val="50000"/>
                  </a:schemeClr>
                </a:solidFill>
              </a:rPr>
              <a:t>FBI Incident Reporting National Data Exchange System (N-</a:t>
            </a:r>
            <a:r>
              <a:rPr lang="en-US" sz="2400" b="1" dirty="0" err="1">
                <a:solidFill>
                  <a:schemeClr val="tx1">
                    <a:lumMod val="50000"/>
                  </a:schemeClr>
                </a:solidFill>
              </a:rPr>
              <a:t>Dex</a:t>
            </a:r>
            <a:r>
              <a:rPr lang="en-US" sz="2400" b="1" dirty="0">
                <a:solidFill>
                  <a:schemeClr val="tx1">
                    <a:lumMod val="50000"/>
                  </a:schemeClr>
                </a:solidFill>
              </a:rPr>
              <a:t>) </a:t>
            </a:r>
            <a:r>
              <a:rPr lang="en-US" sz="2400" dirty="0">
                <a:solidFill>
                  <a:schemeClr val="tx1">
                    <a:lumMod val="50000"/>
                  </a:schemeClr>
                </a:solidFill>
              </a:rPr>
              <a:t>standardized and secure criminal justice information sharing to relevant criminal justice agencies.</a:t>
            </a:r>
          </a:p>
          <a:p>
            <a:pPr marL="342900" lvl="0" indent="-342900">
              <a:spcBef>
                <a:spcPct val="20000"/>
              </a:spcBef>
              <a:buClr>
                <a:srgbClr val="1F497D"/>
              </a:buClr>
              <a:buFont typeface="Arial"/>
              <a:buChar char="•"/>
              <a:defRPr/>
            </a:pPr>
            <a:r>
              <a:rPr lang="en-US" sz="2400" b="1" dirty="0">
                <a:solidFill>
                  <a:schemeClr val="tx1">
                    <a:lumMod val="50000"/>
                  </a:schemeClr>
                </a:solidFill>
              </a:rPr>
              <a:t>FBI National Crime Information Center (NCIC) </a:t>
            </a:r>
            <a:r>
              <a:rPr lang="en-US" sz="2400" dirty="0">
                <a:solidFill>
                  <a:schemeClr val="tx1">
                    <a:lumMod val="50000"/>
                  </a:schemeClr>
                </a:solidFill>
              </a:rPr>
              <a:t>- United States' central database for tracking crime-related information.</a:t>
            </a:r>
          </a:p>
          <a:p>
            <a:pPr marL="342900" lvl="0" indent="-342900">
              <a:spcBef>
                <a:spcPct val="20000"/>
              </a:spcBef>
              <a:buClr>
                <a:srgbClr val="1F497D"/>
              </a:buClr>
              <a:buFont typeface="Arial"/>
              <a:buChar char="•"/>
              <a:defRPr/>
            </a:pPr>
            <a:r>
              <a:rPr kumimoji="0" lang="en-US" sz="2400" b="1" i="0" u="none" strike="noStrike" kern="1200" cap="none" spc="0" normalizeH="0" baseline="0" noProof="0" dirty="0">
                <a:ln>
                  <a:noFill/>
                </a:ln>
                <a:solidFill>
                  <a:schemeClr val="tx1">
                    <a:lumMod val="50000"/>
                  </a:schemeClr>
                </a:solidFill>
                <a:effectLst/>
                <a:uLnTx/>
                <a:uFillTx/>
                <a:latin typeface="Arial"/>
                <a:ea typeface="+mn-ea"/>
                <a:cs typeface="+mn-cs"/>
              </a:rPr>
              <a:t>FBI National Incident Based Reporting System (NIBRS) </a:t>
            </a:r>
            <a:r>
              <a:rPr kumimoji="0" lang="en-US" sz="2400" i="0" u="none" strike="noStrike" kern="1200" cap="none" spc="0" normalizeH="0" baseline="0" noProof="0" dirty="0">
                <a:ln>
                  <a:noFill/>
                </a:ln>
                <a:solidFill>
                  <a:schemeClr val="tx1">
                    <a:lumMod val="50000"/>
                  </a:schemeClr>
                </a:solidFill>
                <a:effectLst/>
                <a:uLnTx/>
                <a:uFillTx/>
                <a:latin typeface="Arial"/>
                <a:ea typeface="+mn-ea"/>
                <a:cs typeface="+mn-cs"/>
              </a:rPr>
              <a:t>- </a:t>
            </a:r>
            <a:r>
              <a:rPr lang="en-US" sz="2400" dirty="0">
                <a:solidFill>
                  <a:schemeClr val="tx1">
                    <a:lumMod val="50000"/>
                  </a:schemeClr>
                </a:solidFill>
              </a:rPr>
              <a:t>nationwide reporting system for incident and arrest data from local, state, tribal, and federal law enforcement agencies used to generate accurate national crime statistics.</a:t>
            </a:r>
            <a:endParaRPr kumimoji="0" lang="en-US" sz="2400" i="0" u="none" strike="noStrike" kern="1200" cap="none" spc="0" normalizeH="0" baseline="0" noProof="0" dirty="0">
              <a:ln>
                <a:noFill/>
              </a:ln>
              <a:solidFill>
                <a:schemeClr val="tx1">
                  <a:lumMod val="50000"/>
                </a:schemeClr>
              </a:solidFill>
              <a:effectLst/>
              <a:uLnTx/>
              <a:uFillTx/>
              <a:latin typeface="Arial"/>
            </a:endParaRPr>
          </a:p>
          <a:p>
            <a:pPr marL="342900" lvl="0" indent="-342900">
              <a:spcBef>
                <a:spcPct val="20000"/>
              </a:spcBef>
              <a:buClr>
                <a:srgbClr val="1F497D"/>
              </a:buClr>
              <a:buFont typeface="Arial"/>
              <a:buChar char="•"/>
              <a:defRPr/>
            </a:pPr>
            <a:r>
              <a:rPr lang="en-US" sz="2400" b="1" dirty="0">
                <a:solidFill>
                  <a:schemeClr val="tx1">
                    <a:lumMod val="50000"/>
                  </a:schemeClr>
                </a:solidFill>
                <a:latin typeface="Arial"/>
              </a:rPr>
              <a:t>FBI Use of Force </a:t>
            </a:r>
            <a:r>
              <a:rPr lang="en-US" sz="2400" dirty="0">
                <a:solidFill>
                  <a:schemeClr val="tx1">
                    <a:lumMod val="50000"/>
                  </a:schemeClr>
                </a:solidFill>
                <a:latin typeface="Arial"/>
              </a:rPr>
              <a:t>- </a:t>
            </a:r>
            <a:r>
              <a:rPr lang="en-US" sz="2400" dirty="0">
                <a:solidFill>
                  <a:schemeClr val="tx1">
                    <a:lumMod val="50000"/>
                  </a:schemeClr>
                </a:solidFill>
              </a:rPr>
              <a:t>data collection program to provide nationwide statistics on law enforcement use-of-force incidents.</a:t>
            </a:r>
            <a:endParaRPr kumimoji="0" lang="en-US" sz="2400" i="0" u="none" strike="noStrike" kern="1200" cap="none" spc="0" normalizeH="0" baseline="0" noProof="0" dirty="0">
              <a:ln>
                <a:noFill/>
              </a:ln>
              <a:solidFill>
                <a:schemeClr val="tx1">
                  <a:lumMod val="50000"/>
                </a:schemeClr>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2400" b="1" i="0" u="none" strike="noStrike" kern="1200" cap="none" spc="0" normalizeH="0" baseline="0" noProof="0" dirty="0">
                <a:ln>
                  <a:noFill/>
                </a:ln>
                <a:solidFill>
                  <a:srgbClr val="FF0000"/>
                </a:solidFill>
                <a:effectLst/>
                <a:uLnTx/>
                <a:uFillTx/>
                <a:latin typeface="Arial"/>
                <a:ea typeface="+mn-ea"/>
                <a:cs typeface="+mn-cs"/>
              </a:rPr>
              <a:t>Florida Incident Based Reporting System (FIBRS) – </a:t>
            </a:r>
            <a:r>
              <a:rPr kumimoji="0" lang="en-US" sz="2400" i="0" u="none" strike="noStrike" kern="1200" cap="none" spc="0" normalizeH="0" baseline="0" noProof="0" dirty="0">
                <a:ln>
                  <a:noFill/>
                </a:ln>
                <a:solidFill>
                  <a:srgbClr val="FF0000"/>
                </a:solidFill>
                <a:effectLst/>
                <a:uLnTx/>
                <a:uFillTx/>
                <a:latin typeface="Arial"/>
                <a:ea typeface="+mn-ea"/>
                <a:cs typeface="+mn-cs"/>
              </a:rPr>
              <a:t>Florida arrest affidavit, criminal justice data transparency, computerized criminal history, electronic warrants &amp; protection orders, etc.</a:t>
            </a:r>
            <a:r>
              <a:rPr kumimoji="0" lang="en-US" sz="2400" b="1" i="0" u="none" strike="noStrike" kern="1200" cap="none" spc="0" normalizeH="0" baseline="0" noProof="0" dirty="0">
                <a:ln>
                  <a:noFill/>
                </a:ln>
                <a:solidFill>
                  <a:srgbClr val="FF0000"/>
                </a:solidFill>
                <a:effectLst/>
                <a:uLnTx/>
                <a:uFillTx/>
                <a:latin typeface="Arial"/>
                <a:ea typeface="+mn-ea"/>
                <a:cs typeface="+mn-cs"/>
              </a:rPr>
              <a:t> </a:t>
            </a:r>
          </a:p>
          <a:p>
            <a:pPr marL="342900" lvl="0" indent="-342900">
              <a:spcBef>
                <a:spcPct val="20000"/>
              </a:spcBef>
              <a:buClr>
                <a:srgbClr val="1F497D"/>
              </a:buClr>
              <a:buFont typeface="Arial"/>
              <a:buChar char="•"/>
              <a:defRPr/>
            </a:pPr>
            <a:r>
              <a:rPr kumimoji="0" lang="en-US" sz="2400" b="1" i="0" u="none" strike="noStrike" kern="1200" cap="none" spc="0" normalizeH="0" baseline="0" noProof="0" dirty="0">
                <a:ln>
                  <a:noFill/>
                </a:ln>
                <a:solidFill>
                  <a:schemeClr val="tx1">
                    <a:lumMod val="50000"/>
                  </a:schemeClr>
                </a:solidFill>
                <a:effectLst/>
                <a:uLnTx/>
                <a:uFillTx/>
                <a:latin typeface="Arial"/>
                <a:ea typeface="+mn-ea"/>
                <a:cs typeface="+mn-cs"/>
              </a:rPr>
              <a:t>Partner Engagement Information Sharing Environment (PE-ISE) </a:t>
            </a:r>
            <a:r>
              <a:rPr kumimoji="0" lang="en-US" sz="2400" i="0" u="none" strike="noStrike" kern="1200" cap="none" spc="0" normalizeH="0" baseline="0" noProof="0" dirty="0">
                <a:ln>
                  <a:noFill/>
                </a:ln>
                <a:solidFill>
                  <a:schemeClr val="tx1">
                    <a:lumMod val="50000"/>
                  </a:schemeClr>
                </a:solidFill>
                <a:effectLst/>
                <a:uLnTx/>
                <a:uFillTx/>
                <a:latin typeface="Arial"/>
                <a:ea typeface="+mn-ea"/>
                <a:cs typeface="+mn-cs"/>
              </a:rPr>
              <a:t>– </a:t>
            </a:r>
            <a:r>
              <a:rPr lang="en-US" sz="2400" dirty="0">
                <a:solidFill>
                  <a:schemeClr val="tx1">
                    <a:lumMod val="50000"/>
                  </a:schemeClr>
                </a:solidFill>
                <a:latin typeface="Arial"/>
              </a:rPr>
              <a:t>led by US DNI, </a:t>
            </a:r>
            <a:r>
              <a:rPr lang="en-US" sz="2400" dirty="0">
                <a:solidFill>
                  <a:schemeClr val="tx1">
                    <a:lumMod val="50000"/>
                  </a:schemeClr>
                </a:solidFill>
              </a:rPr>
              <a:t>PE-ISE leverages information sharing capabilities to focus on terrorism-related information sharing, homeland security, and counter proliferation of weapons of mass destruction missions.</a:t>
            </a:r>
            <a:endParaRPr kumimoji="0" lang="en-US" sz="2400" i="0" u="none" strike="noStrike" kern="1200" cap="none" spc="0" normalizeH="0" baseline="0" noProof="0" dirty="0">
              <a:ln>
                <a:noFill/>
              </a:ln>
              <a:solidFill>
                <a:schemeClr val="tx1">
                  <a:lumMod val="50000"/>
                </a:schemeClr>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International Justice and Public Safety Network (NLETS) </a:t>
            </a:r>
            <a:r>
              <a:rPr kumimoji="0" lang="en-US" sz="2400" b="0" i="0" u="none" strike="noStrike" kern="1200" cap="none" spc="0" normalizeH="0" baseline="0" noProof="0" dirty="0">
                <a:ln>
                  <a:noFill/>
                </a:ln>
                <a:solidFill>
                  <a:srgbClr val="000000"/>
                </a:solidFill>
                <a:effectLst/>
                <a:uLnTx/>
                <a:uFillTx/>
                <a:latin typeface="Arial"/>
                <a:ea typeface="+mn-ea"/>
                <a:cs typeface="+mn-cs"/>
              </a:rPr>
              <a:t>- exchange mission-critical law enforcement information between the United States and INTERPOL databases.</a:t>
            </a:r>
            <a:endParaRPr lang="en-US" sz="2400" dirty="0">
              <a:solidFill>
                <a:srgbClr val="000000"/>
              </a:solidFill>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Prescription Drug Monitoring Exchange (PMIX) </a:t>
            </a:r>
            <a:r>
              <a:rPr kumimoji="0" lang="en-US" sz="2400" b="0" i="0" u="none" strike="noStrike" kern="1200" cap="none" spc="0" normalizeH="0" baseline="0" noProof="0" dirty="0">
                <a:ln>
                  <a:noFill/>
                </a:ln>
                <a:solidFill>
                  <a:srgbClr val="000000"/>
                </a:solidFill>
                <a:effectLst/>
                <a:uLnTx/>
                <a:uFillTx/>
                <a:latin typeface="Arial"/>
                <a:ea typeface="+mn-ea"/>
                <a:cs typeface="+mn-cs"/>
              </a:rPr>
              <a:t>- Mitigate pharmaceutical drug abuse across state lines.</a:t>
            </a:r>
          </a:p>
        </p:txBody>
      </p:sp>
    </p:spTree>
    <p:extLst>
      <p:ext uri="{BB962C8B-B14F-4D97-AF65-F5344CB8AC3E}">
        <p14:creationId xmlns:p14="http://schemas.microsoft.com/office/powerpoint/2010/main" val="1823019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83"/>
            <a:ext cx="12192000" cy="494874"/>
          </a:xfrm>
        </p:spPr>
        <p:txBody>
          <a:bodyPr>
            <a:noAutofit/>
          </a:bodyPr>
          <a:lstStyle/>
          <a:p>
            <a:pPr algn="l"/>
            <a:r>
              <a:rPr lang="en-US" sz="3200" dirty="0">
                <a:solidFill>
                  <a:srgbClr val="005170"/>
                </a:solidFill>
              </a:rPr>
              <a:t>	Skill level to Implement NIEM</a:t>
            </a:r>
          </a:p>
        </p:txBody>
      </p:sp>
      <p:sp>
        <p:nvSpPr>
          <p:cNvPr id="3" name="Content Placeholder 2"/>
          <p:cNvSpPr>
            <a:spLocks noGrp="1"/>
          </p:cNvSpPr>
          <p:nvPr>
            <p:ph idx="1"/>
          </p:nvPr>
        </p:nvSpPr>
        <p:spPr>
          <a:xfrm>
            <a:off x="-1" y="1275673"/>
            <a:ext cx="12191999" cy="4678363"/>
          </a:xfrm>
        </p:spPr>
        <p:txBody>
          <a:bodyPr>
            <a:normAutofit fontScale="85000" lnSpcReduction="20000"/>
          </a:bodyPr>
          <a:lstStyle/>
          <a:p>
            <a:pPr marL="973138" indent="-457200"/>
            <a:r>
              <a:rPr lang="en-US" dirty="0">
                <a:solidFill>
                  <a:srgbClr val="000000"/>
                </a:solidFill>
              </a:rPr>
              <a:t>Developers with the skills to design and implement a </a:t>
            </a:r>
            <a:br>
              <a:rPr lang="en-US" dirty="0">
                <a:solidFill>
                  <a:srgbClr val="000000"/>
                </a:solidFill>
              </a:rPr>
            </a:br>
            <a:r>
              <a:rPr lang="en-US" dirty="0">
                <a:solidFill>
                  <a:srgbClr val="000000"/>
                </a:solidFill>
              </a:rPr>
              <a:t>data exchange can learn the NIEM approach in </a:t>
            </a:r>
            <a:br>
              <a:rPr lang="en-US" dirty="0">
                <a:solidFill>
                  <a:srgbClr val="000000"/>
                </a:solidFill>
              </a:rPr>
            </a:br>
            <a:r>
              <a:rPr lang="en-US" dirty="0">
                <a:solidFill>
                  <a:srgbClr val="000000"/>
                </a:solidFill>
              </a:rPr>
              <a:t>a matter of hours</a:t>
            </a:r>
          </a:p>
          <a:p>
            <a:pPr marL="973138" indent="-457200"/>
            <a:r>
              <a:rPr lang="en-US" dirty="0">
                <a:solidFill>
                  <a:srgbClr val="000000"/>
                </a:solidFill>
              </a:rPr>
              <a:t>Developer training is available</a:t>
            </a:r>
          </a:p>
          <a:p>
            <a:pPr marL="973138" lvl="1" indent="454025"/>
            <a:r>
              <a:rPr lang="en-US" dirty="0">
                <a:solidFill>
                  <a:srgbClr val="000000"/>
                </a:solidFill>
              </a:rPr>
              <a:t>No-cost online courses are on the NIEM website</a:t>
            </a:r>
          </a:p>
          <a:p>
            <a:pPr marL="973138" indent="-457200"/>
            <a:r>
              <a:rPr lang="en-US" dirty="0">
                <a:solidFill>
                  <a:srgbClr val="000000"/>
                </a:solidFill>
              </a:rPr>
              <a:t>Plenty of example IEPDs to follow</a:t>
            </a:r>
          </a:p>
          <a:p>
            <a:pPr marL="973138" indent="-457200"/>
            <a:r>
              <a:rPr lang="en-US" dirty="0">
                <a:solidFill>
                  <a:srgbClr val="000000"/>
                </a:solidFill>
              </a:rPr>
              <a:t>Don’t start from scratch, leverage shared IEPDs</a:t>
            </a:r>
          </a:p>
          <a:p>
            <a:pPr marL="973138" indent="-457200"/>
            <a:r>
              <a:rPr lang="en-US" dirty="0">
                <a:solidFill>
                  <a:srgbClr val="000000"/>
                </a:solidFill>
              </a:rPr>
              <a:t>The NIEM technical specifications are complex, however</a:t>
            </a:r>
          </a:p>
          <a:p>
            <a:pPr marL="973138" lvl="1" indent="454025"/>
            <a:r>
              <a:rPr lang="en-US" dirty="0">
                <a:solidFill>
                  <a:srgbClr val="000000"/>
                </a:solidFill>
              </a:rPr>
              <a:t>Most developers do not need to read them</a:t>
            </a:r>
          </a:p>
          <a:p>
            <a:pPr marL="973138" lvl="1" indent="454025"/>
            <a:r>
              <a:rPr lang="en-US" dirty="0">
                <a:solidFill>
                  <a:srgbClr val="000000"/>
                </a:solidFill>
              </a:rPr>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419555"/>
            <a:ext cx="12192000" cy="468602"/>
          </a:xfrm>
        </p:spPr>
        <p:txBody>
          <a:bodyPr>
            <a:normAutofit fontScale="90000"/>
          </a:bodyPr>
          <a:lstStyle/>
          <a:p>
            <a:r>
              <a:rPr lang="en-US" sz="3600" dirty="0">
                <a:solidFill>
                  <a:srgbClr val="005170"/>
                </a:solidFill>
              </a:rPr>
              <a:t>	training</a:t>
            </a:r>
          </a:p>
        </p:txBody>
      </p:sp>
      <p:sp>
        <p:nvSpPr>
          <p:cNvPr id="9" name="Content Placeholder 8"/>
          <p:cNvSpPr>
            <a:spLocks noGrp="1"/>
          </p:cNvSpPr>
          <p:nvPr>
            <p:ph idx="1"/>
          </p:nvPr>
        </p:nvSpPr>
        <p:spPr>
          <a:xfrm>
            <a:off x="2657775" y="1259780"/>
            <a:ext cx="7293544" cy="955385"/>
          </a:xfrm>
        </p:spPr>
        <p:txBody>
          <a:bodyPr>
            <a:normAutofit/>
          </a:bodyPr>
          <a:lstStyle/>
          <a:p>
            <a:pPr marL="0" indent="0">
              <a:buNone/>
            </a:pPr>
            <a:r>
              <a:rPr lang="en-US" sz="2400" b="1" dirty="0">
                <a:solidFill>
                  <a:srgbClr val="000000"/>
                </a:solidFill>
              </a:rPr>
              <a:t>Start your action plan and schedule your resources for NIEM training!</a:t>
            </a:r>
          </a:p>
          <a:p>
            <a:endParaRPr lang="en-US" sz="2400" dirty="0"/>
          </a:p>
        </p:txBody>
      </p:sp>
      <p:sp>
        <p:nvSpPr>
          <p:cNvPr id="30" name="Oval 29"/>
          <p:cNvSpPr/>
          <p:nvPr/>
        </p:nvSpPr>
        <p:spPr>
          <a:xfrm>
            <a:off x="1064468" y="1020644"/>
            <a:ext cx="1402006"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800" b="1" i="1" u="none" strike="noStrike" kern="1200" cap="none" spc="0" normalizeH="0" baseline="0" noProof="0" dirty="0">
              <a:ln>
                <a:noFill/>
              </a:ln>
              <a:solidFill>
                <a:prstClr val="white"/>
              </a:solidFill>
              <a:effectLst/>
              <a:uLnTx/>
              <a:uFillTx/>
              <a:latin typeface="Georgia"/>
              <a:ea typeface="+mn-ea"/>
              <a:cs typeface="Georgia"/>
            </a:endParaRPr>
          </a:p>
        </p:txBody>
      </p:sp>
      <p:sp>
        <p:nvSpPr>
          <p:cNvPr id="2" name="Slide Number Placeholder 1">
            <a:extLst>
              <a:ext uri="{FF2B5EF4-FFF2-40B4-BE49-F238E27FC236}">
                <a16:creationId xmlns:a16="http://schemas.microsoft.com/office/drawing/2014/main" id="{3017CB71-64BA-4E46-81ED-B355F48D34E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sp>
        <p:nvSpPr>
          <p:cNvPr id="4" name="TextBox 3">
            <a:extLst>
              <a:ext uri="{FF2B5EF4-FFF2-40B4-BE49-F238E27FC236}">
                <a16:creationId xmlns:a16="http://schemas.microsoft.com/office/drawing/2014/main" id="{B985ADC6-CDD2-4089-A6EB-F6875C6DF49A}"/>
              </a:ext>
            </a:extLst>
          </p:cNvPr>
          <p:cNvSpPr txBox="1"/>
          <p:nvPr/>
        </p:nvSpPr>
        <p:spPr>
          <a:xfrm>
            <a:off x="1239253" y="2586789"/>
            <a:ext cx="10130589"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000000"/>
                </a:solidFill>
                <a:latin typeface="Arial"/>
              </a:rPr>
              <a:t>Existing Training</a:t>
            </a:r>
          </a:p>
          <a:p>
            <a:pPr marL="742950" lvl="1" indent="-285750">
              <a:buFont typeface="Courier New" panose="02070309020205020404" pitchFamily="49" charset="0"/>
              <a:buChar char="o"/>
            </a:pPr>
            <a:r>
              <a:rPr lang="en-US" sz="2000" b="1" dirty="0">
                <a:solidFill>
                  <a:srgbClr val="000000"/>
                </a:solidFill>
                <a:latin typeface="Arial"/>
              </a:rPr>
              <a:t>Domain Modeler</a:t>
            </a:r>
            <a:r>
              <a:rPr lang="en-US" sz="2000" dirty="0">
                <a:solidFill>
                  <a:srgbClr val="000000"/>
                </a:solidFill>
                <a:latin typeface="Arial"/>
              </a:rPr>
              <a:t>: A domain modeler creates and manages the content in a NIEM domain.</a:t>
            </a:r>
          </a:p>
          <a:p>
            <a:pPr marL="742950" lvl="1" indent="-285750">
              <a:buFont typeface="Courier New" panose="02070309020205020404" pitchFamily="49" charset="0"/>
              <a:buChar char="o"/>
            </a:pPr>
            <a:r>
              <a:rPr lang="en-US" sz="2000" b="1" dirty="0">
                <a:solidFill>
                  <a:srgbClr val="000000"/>
                </a:solidFill>
                <a:latin typeface="Arial"/>
              </a:rPr>
              <a:t>IEPD Developer</a:t>
            </a:r>
            <a:r>
              <a:rPr lang="en-US" sz="2000" dirty="0">
                <a:solidFill>
                  <a:srgbClr val="000000"/>
                </a:solidFill>
                <a:latin typeface="Arial"/>
              </a:rPr>
              <a:t>: An Information Exchange Package Documentation (IEPD) Developer designs, builds, and validates the components (artifacts) of an Information Exchange Package (IEP).</a:t>
            </a:r>
          </a:p>
          <a:p>
            <a:pPr marL="742950" lvl="1" indent="-285750">
              <a:buFont typeface="Courier New" panose="02070309020205020404" pitchFamily="49" charset="0"/>
              <a:buChar char="o"/>
            </a:pPr>
            <a:r>
              <a:rPr lang="en-US" sz="2000" b="1" dirty="0">
                <a:solidFill>
                  <a:srgbClr val="000000"/>
                </a:solidFill>
                <a:latin typeface="Arial"/>
              </a:rPr>
              <a:t>IEPD Implementer</a:t>
            </a:r>
            <a:r>
              <a:rPr lang="en-US" sz="2000" dirty="0">
                <a:solidFill>
                  <a:srgbClr val="000000"/>
                </a:solidFill>
                <a:latin typeface="Arial"/>
              </a:rPr>
              <a:t>: An IEPD implementer exchanges information based on the format, rules, and guidance provided by an existing IEPD specification.</a:t>
            </a:r>
          </a:p>
          <a:p>
            <a:pPr marL="742950" lvl="1" indent="-285750">
              <a:buFont typeface="Courier New" panose="02070309020205020404" pitchFamily="49" charset="0"/>
              <a:buChar char="o"/>
            </a:pPr>
            <a:endParaRPr lang="en-US" sz="2000" dirty="0">
              <a:solidFill>
                <a:srgbClr val="000000"/>
              </a:solidFill>
              <a:latin typeface="Arial"/>
            </a:endParaRPr>
          </a:p>
          <a:p>
            <a:pPr marL="285750" indent="-285750">
              <a:buFont typeface="Arial" panose="020B0604020202020204" pitchFamily="34" charset="0"/>
              <a:buChar char="•"/>
            </a:pPr>
            <a:r>
              <a:rPr lang="en-US" sz="2000" dirty="0">
                <a:solidFill>
                  <a:srgbClr val="000000"/>
                </a:solidFill>
                <a:latin typeface="Arial"/>
              </a:rPr>
              <a:t>Upcoming Training</a:t>
            </a:r>
          </a:p>
          <a:p>
            <a:pPr marL="742950" lvl="1" indent="-285750">
              <a:buFont typeface="Courier New" panose="02070309020205020404" pitchFamily="49" charset="0"/>
              <a:buChar char="o"/>
            </a:pPr>
            <a:r>
              <a:rPr lang="en-US" sz="2000" b="1" dirty="0">
                <a:solidFill>
                  <a:srgbClr val="000000"/>
                </a:solidFill>
                <a:latin typeface="Arial"/>
              </a:rPr>
              <a:t>Revamped Implementer</a:t>
            </a:r>
            <a:r>
              <a:rPr lang="en-US" sz="2000" dirty="0">
                <a:solidFill>
                  <a:srgbClr val="000000"/>
                </a:solidFill>
                <a:latin typeface="Arial"/>
              </a:rPr>
              <a:t>: Reorganized to focus on the development process. Dry run last week in September.</a:t>
            </a:r>
          </a:p>
        </p:txBody>
      </p:sp>
    </p:spTree>
    <p:extLst>
      <p:ext uri="{BB962C8B-B14F-4D97-AF65-F5344CB8AC3E}">
        <p14:creationId xmlns:p14="http://schemas.microsoft.com/office/powerpoint/2010/main" val="2389532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5A5D-8F99-420B-B894-6B2F3B156F7D}"/>
              </a:ext>
            </a:extLst>
          </p:cNvPr>
          <p:cNvSpPr>
            <a:spLocks noGrp="1"/>
          </p:cNvSpPr>
          <p:nvPr>
            <p:ph type="title"/>
          </p:nvPr>
        </p:nvSpPr>
        <p:spPr>
          <a:xfrm>
            <a:off x="0" y="475090"/>
            <a:ext cx="12192000" cy="353918"/>
          </a:xfrm>
        </p:spPr>
        <p:txBody>
          <a:bodyPr vert="horz" lIns="91440" tIns="45720" rIns="91440" bIns="45720" rtlCol="0" anchor="t" anchorCtr="0">
            <a:noAutofit/>
          </a:bodyPr>
          <a:lstStyle/>
          <a:p>
            <a:pPr algn="l"/>
            <a:r>
              <a:rPr lang="en-US" dirty="0">
                <a:solidFill>
                  <a:srgbClr val="005170"/>
                </a:solidFill>
                <a:latin typeface="+mj-lt"/>
                <a:cs typeface="+mj-cs"/>
              </a:rPr>
              <a:t>	Final thoughts</a:t>
            </a:r>
          </a:p>
        </p:txBody>
      </p:sp>
      <p:sp>
        <p:nvSpPr>
          <p:cNvPr id="3" name="Content Placeholder 5">
            <a:extLst>
              <a:ext uri="{FF2B5EF4-FFF2-40B4-BE49-F238E27FC236}">
                <a16:creationId xmlns:a16="http://schemas.microsoft.com/office/drawing/2014/main" id="{5D97B3CE-F949-481A-806D-872268CF8F63}"/>
              </a:ext>
            </a:extLst>
          </p:cNvPr>
          <p:cNvSpPr txBox="1">
            <a:spLocks/>
          </p:cNvSpPr>
          <p:nvPr/>
        </p:nvSpPr>
        <p:spPr>
          <a:xfrm>
            <a:off x="0" y="1186693"/>
            <a:ext cx="12191999" cy="4680467"/>
          </a:xfrm>
          <a:prstGeom prst="rect">
            <a:avLst/>
          </a:prstGeom>
        </p:spPr>
        <p:txBody>
          <a:bodyPr>
            <a:normAutofit lnSpcReduction="10000"/>
          </a:bodyPr>
          <a:lst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73138" lvl="1" indent="-457200">
              <a:spcAft>
                <a:spcPts val="600"/>
              </a:spcAft>
              <a:buClr>
                <a:srgbClr val="1F497D"/>
              </a:buClr>
              <a:buFont typeface="Arial"/>
              <a:buChar char="•"/>
              <a:defRPr/>
            </a:pPr>
            <a:r>
              <a:rPr kumimoji="0" lang="en-US" sz="2700" b="0" i="0" u="none" strike="noStrike" kern="1200" cap="none" spc="0" normalizeH="0" baseline="0" noProof="0" dirty="0">
                <a:ln>
                  <a:noFill/>
                </a:ln>
                <a:solidFill>
                  <a:srgbClr val="000000"/>
                </a:solidFill>
                <a:effectLst/>
                <a:uLnTx/>
                <a:uFillTx/>
                <a:latin typeface="Arial"/>
                <a:ea typeface="+mn-ea"/>
                <a:cs typeface="+mn-cs"/>
              </a:rPr>
              <a:t>Leverage the NIEM Management Office as a resource</a:t>
            </a:r>
            <a:endParaRPr kumimoji="0" lang="en-US" sz="2700" b="0" i="0" u="none" strike="sngStrike" kern="1200" cap="none" spc="0" normalizeH="0" baseline="0" noProof="0" dirty="0">
              <a:ln>
                <a:noFill/>
              </a:ln>
              <a:solidFill>
                <a:srgbClr val="FF0000"/>
              </a:solidFill>
              <a:effectLst/>
              <a:uLnTx/>
              <a:uFillTx/>
              <a:latin typeface="Arial"/>
              <a:ea typeface="+mn-ea"/>
              <a:cs typeface="+mn-cs"/>
            </a:endParaRPr>
          </a:p>
          <a:p>
            <a:pPr marL="973138" marR="0" lvl="1" indent="454025" algn="l" defTabSz="457200" rtl="0" eaLnBrk="1" fontAlgn="auto" latinLnBrk="0" hangingPunct="1">
              <a:lnSpc>
                <a:spcPct val="100000"/>
              </a:lnSpc>
              <a:spcBef>
                <a:spcPct val="20000"/>
              </a:spcBef>
              <a:spcAft>
                <a:spcPts val="600"/>
              </a:spcAft>
              <a:buClr>
                <a:srgbClr val="1F497D"/>
              </a:buClr>
              <a:buSzTx/>
              <a:buFont typeface="Arial"/>
              <a:buChar char="–"/>
              <a:tabLst>
                <a:tab pos="576263" algn="l"/>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Technical implementation support</a:t>
            </a:r>
          </a:p>
          <a:p>
            <a:pPr marL="973138" marR="0" lvl="1" indent="454025" algn="l" defTabSz="457200" rtl="0" eaLnBrk="1" fontAlgn="auto" latinLnBrk="0" hangingPunct="1">
              <a:lnSpc>
                <a:spcPct val="100000"/>
              </a:lnSpc>
              <a:spcBef>
                <a:spcPct val="20000"/>
              </a:spcBef>
              <a:spcAft>
                <a:spcPts val="600"/>
              </a:spcAft>
              <a:buClr>
                <a:srgbClr val="1F497D"/>
              </a:buClr>
              <a:buSzTx/>
              <a:buFont typeface="Arial"/>
              <a:buChar char="–"/>
              <a:tabLst>
                <a:tab pos="576263" algn="l"/>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Development Tools</a:t>
            </a:r>
          </a:p>
          <a:p>
            <a:pPr marL="973138" lvl="1" indent="454025">
              <a:spcAft>
                <a:spcPts val="600"/>
              </a:spcAft>
              <a:buClr>
                <a:srgbClr val="1F497D"/>
              </a:buClr>
              <a:tabLst>
                <a:tab pos="576263" algn="l"/>
              </a:tabLst>
              <a:defRPr/>
            </a:pPr>
            <a:r>
              <a:rPr lang="en-US" sz="2400" dirty="0">
                <a:solidFill>
                  <a:srgbClr val="000000"/>
                </a:solidFill>
              </a:rPr>
              <a:t>Training resources online and instructor led</a:t>
            </a:r>
          </a:p>
          <a:p>
            <a:pPr marL="973138" lvl="1" indent="-457200">
              <a:spcAft>
                <a:spcPts val="600"/>
              </a:spcAft>
              <a:buClr>
                <a:srgbClr val="1F497D"/>
              </a:buClr>
              <a:buFont typeface="Arial"/>
              <a:buChar char="•"/>
              <a:tabLst>
                <a:tab pos="576263" algn="l"/>
              </a:tabLst>
              <a:defRPr/>
            </a:pPr>
            <a:r>
              <a:rPr kumimoji="0" lang="en-US" sz="2700" b="0" i="0" u="none" strike="noStrike" kern="1200" cap="none" spc="0" normalizeH="0" baseline="0" noProof="0" dirty="0">
                <a:ln>
                  <a:noFill/>
                </a:ln>
                <a:solidFill>
                  <a:srgbClr val="000000"/>
                </a:solidFill>
                <a:effectLst/>
                <a:uLnTx/>
                <a:uFillTx/>
                <a:latin typeface="Arial"/>
                <a:ea typeface="+mn-ea"/>
                <a:cs typeface="+mn-cs"/>
              </a:rPr>
              <a:t>Implement </a:t>
            </a:r>
            <a:r>
              <a:rPr lang="en-US" sz="2700" dirty="0">
                <a:solidFill>
                  <a:srgbClr val="000000"/>
                </a:solidFill>
                <a:latin typeface="Arial"/>
              </a:rPr>
              <a:t>NIEM to s</a:t>
            </a:r>
            <a:r>
              <a:rPr kumimoji="0" lang="en-US" sz="2700" b="0" i="0" u="none" strike="noStrike" kern="1200" cap="none" spc="0" normalizeH="0" baseline="0" noProof="0" dirty="0">
                <a:ln>
                  <a:noFill/>
                </a:ln>
                <a:solidFill>
                  <a:srgbClr val="000000"/>
                </a:solidFill>
                <a:effectLst/>
                <a:uLnTx/>
                <a:uFillTx/>
                <a:latin typeface="Arial"/>
                <a:ea typeface="+mn-ea"/>
                <a:cs typeface="+mn-cs"/>
              </a:rPr>
              <a:t>hare information across </a:t>
            </a:r>
            <a:r>
              <a:rPr lang="en-US" sz="2700" dirty="0">
                <a:solidFill>
                  <a:srgbClr val="000000"/>
                </a:solidFill>
                <a:latin typeface="Arial"/>
              </a:rPr>
              <a:t>multiple Military Defense Intelligence Agencies data systems: Defense Counterintelligence Security Agency (DCSA),  Naval Criminal Investigative Service (NCIS), Army Criminal Investigation Command (CIDC), Air Force Office Special Investigations (OSI), Defense Intelligence Agency (DIA) and the Navy Inspector General (IG)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E6BE864B-5935-4F36-BCF4-49D477FD053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28DCDFB-FB33-584C-A978-027363C9945E}" type="slidenum">
              <a:rPr kumimoji="0" lang="en-US" sz="1200" b="0" i="0" u="none" strike="noStrike" kern="1200" cap="none" spc="0" normalizeH="0" baseline="0" noProof="0" smtClean="0">
                <a:ln>
                  <a:noFill/>
                </a:ln>
                <a:solidFill>
                  <a:srgbClr val="00516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srgbClr val="00516F"/>
              </a:solidFill>
              <a:effectLst/>
              <a:uLnTx/>
              <a:uFillTx/>
              <a:latin typeface="Arial"/>
              <a:ea typeface="+mn-ea"/>
              <a:cs typeface="+mn-cs"/>
            </a:endParaRPr>
          </a:p>
        </p:txBody>
      </p:sp>
    </p:spTree>
    <p:extLst>
      <p:ext uri="{BB962C8B-B14F-4D97-AF65-F5344CB8AC3E}">
        <p14:creationId xmlns:p14="http://schemas.microsoft.com/office/powerpoint/2010/main" val="1233809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Scenario Planning</a:t>
            </a:r>
          </a:p>
          <a:p>
            <a:pPr marL="457200" indent="-398463">
              <a:spcBef>
                <a:spcPts val="600"/>
              </a:spcBef>
              <a:spcAft>
                <a:spcPts val="1200"/>
              </a:spcAft>
            </a:pPr>
            <a:r>
              <a:rPr lang="en-US" dirty="0">
                <a:solidFill>
                  <a:srgbClr val="000000"/>
                </a:solidFill>
              </a:rPr>
              <a:t>Requirements Analysis</a:t>
            </a:r>
          </a:p>
          <a:p>
            <a:pPr marL="457200" indent="-398463">
              <a:spcBef>
                <a:spcPts val="600"/>
              </a:spcBef>
              <a:spcAft>
                <a:spcPts val="1200"/>
              </a:spcAft>
            </a:pPr>
            <a:r>
              <a:rPr lang="en-US" dirty="0">
                <a:solidFill>
                  <a:srgbClr val="000000"/>
                </a:solidFill>
              </a:rPr>
              <a:t>Mapping</a:t>
            </a:r>
          </a:p>
          <a:p>
            <a:pPr marL="457200" indent="-398463">
              <a:spcBef>
                <a:spcPts val="600"/>
              </a:spcBef>
              <a:spcAft>
                <a:spcPts val="1200"/>
              </a:spcAft>
            </a:pPr>
            <a:r>
              <a:rPr lang="en-US" dirty="0">
                <a:solidFill>
                  <a:srgbClr val="000000"/>
                </a:solidFill>
              </a:rPr>
              <a:t>Assembly</a:t>
            </a:r>
          </a:p>
          <a:p>
            <a:pPr marL="457200" indent="-398463">
              <a:spcBef>
                <a:spcPts val="600"/>
              </a:spcBef>
              <a:spcAft>
                <a:spcPts val="1200"/>
              </a:spcAft>
            </a:pPr>
            <a:r>
              <a:rPr lang="en-US" dirty="0">
                <a:solidFill>
                  <a:srgbClr val="000000"/>
                </a:solidFill>
              </a:rPr>
              <a:t>Publishing</a:t>
            </a:r>
          </a:p>
          <a:p>
            <a:pPr marL="457200" indent="-398463">
              <a:spcBef>
                <a:spcPts val="600"/>
              </a:spcBef>
              <a:spcAft>
                <a:spcPts val="1200"/>
              </a:spcAft>
            </a:pPr>
            <a:r>
              <a:rPr lang="en-US" dirty="0">
                <a:solidFill>
                  <a:srgbClr val="000000"/>
                </a:solidFill>
              </a:rPr>
              <a:t>(Implementation)</a:t>
            </a:r>
          </a:p>
        </p:txBody>
      </p:sp>
    </p:spTree>
    <p:extLst>
      <p:ext uri="{BB962C8B-B14F-4D97-AF65-F5344CB8AC3E}">
        <p14:creationId xmlns:p14="http://schemas.microsoft.com/office/powerpoint/2010/main" val="31192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bullets</a:t>
            </a:r>
          </a:p>
        </p:txBody>
      </p:sp>
    </p:spTree>
    <p:extLst>
      <p:ext uri="{BB962C8B-B14F-4D97-AF65-F5344CB8AC3E}">
        <p14:creationId xmlns:p14="http://schemas.microsoft.com/office/powerpoint/2010/main" val="318682095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3DBC4E-DD94-448E-80FB-F46647EDD91A}">
  <ds:schemaRefs>
    <ds:schemaRef ds:uri="http://purl.org/dc/dcmitype/"/>
    <ds:schemaRef ds:uri="http://www.w3.org/XML/1998/namespace"/>
    <ds:schemaRef ds:uri="http://purl.org/dc/terms/"/>
    <ds:schemaRef ds:uri="5774b216-7350-4865-8b28-a80b4a7f0bbf"/>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68b5da2-bb96-4ca8-adfe-f026adba9ac0"/>
  </ds:schemaRefs>
</ds:datastoreItem>
</file>

<file path=customXml/itemProps3.xml><?xml version="1.0" encoding="utf-8"?>
<ds:datastoreItem xmlns:ds="http://schemas.openxmlformats.org/officeDocument/2006/customXml" ds:itemID="{64D6F7FA-A44B-4531-B619-52D10ADDC8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1674</TotalTime>
  <Words>4404</Words>
  <Application>Microsoft Macintosh PowerPoint</Application>
  <PresentationFormat>Widescreen</PresentationFormat>
  <Paragraphs>684</Paragraphs>
  <Slides>74</Slides>
  <Notes>72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vt:lpstr>
      <vt:lpstr>Bahnschrift</vt:lpstr>
      <vt:lpstr>Calibri</vt:lpstr>
      <vt:lpstr>Courier New</vt:lpstr>
      <vt:lpstr>Georgia</vt:lpstr>
      <vt:lpstr>Helvetica LT Std</vt:lpstr>
      <vt:lpstr>Times New Roman</vt:lpstr>
      <vt:lpstr>Tw Cen MT</vt:lpstr>
      <vt:lpstr>Wingdings</vt:lpstr>
      <vt:lpstr>2_Office Theme</vt:lpstr>
      <vt:lpstr>1_NIEM_white</vt:lpstr>
      <vt:lpstr>2_NIEM_white</vt:lpstr>
      <vt:lpstr>PowerPoint Presentation</vt:lpstr>
      <vt:lpstr> PURPOSE</vt:lpstr>
      <vt:lpstr> IEPD Development</vt:lpstr>
      <vt:lpstr> Agenda</vt:lpstr>
      <vt:lpstr> Agenda</vt:lpstr>
      <vt:lpstr> Logistics</vt:lpstr>
      <vt:lpstr> Introduction to NIEM</vt:lpstr>
      <vt:lpstr> IEPD Process</vt:lpstr>
      <vt:lpstr> IEPD Artifacts</vt:lpstr>
      <vt:lpstr> Requirements Analysis</vt:lpstr>
      <vt:lpstr> Potential Diagrams</vt:lpstr>
      <vt:lpstr> UML Class Diagrams</vt:lpstr>
      <vt:lpstr> Business Oriented Class Diagram</vt:lpstr>
      <vt:lpstr> NIEM Oriented Class Diagram</vt:lpstr>
      <vt:lpstr> UML Tools</vt:lpstr>
      <vt:lpstr> Business Rules</vt:lpstr>
      <vt:lpstr> The Process from Here On…</vt:lpstr>
      <vt:lpstr> Introduction to Mapping</vt:lpstr>
      <vt:lpstr> NIEM Mapping Template</vt:lpstr>
      <vt:lpstr> Simple Training Spreadsheet</vt:lpstr>
      <vt:lpstr> Tom’s Custom Mapping Spreadsheet</vt:lpstr>
      <vt:lpstr> Basics of Searching NIEM</vt:lpstr>
      <vt:lpstr> Basics of Searching NIEM</vt:lpstr>
      <vt:lpstr> Mapping to Existing NIEM Objects</vt:lpstr>
      <vt:lpstr> What you are defines what you hold</vt:lpstr>
      <vt:lpstr> What you are defines what you hold</vt:lpstr>
      <vt:lpstr> What you are defines what you hold</vt:lpstr>
      <vt:lpstr> What you are defines what you hold</vt:lpstr>
      <vt:lpstr> What you are defines what you hold</vt:lpstr>
      <vt:lpstr> Native Properties</vt:lpstr>
      <vt:lpstr> Substitution Groups</vt:lpstr>
      <vt:lpstr> Inherited Properties</vt:lpstr>
      <vt:lpstr> Code Tables</vt:lpstr>
      <vt:lpstr> Linking Things Together</vt:lpstr>
      <vt:lpstr> NIEM Structural “Layers”</vt:lpstr>
      <vt:lpstr> Referencing</vt:lpstr>
      <vt:lpstr> Associations</vt:lpstr>
      <vt:lpstr> Roles</vt:lpstr>
      <vt:lpstr> Metadata</vt:lpstr>
      <vt:lpstr> Data                 Metadata</vt:lpstr>
      <vt:lpstr> Metadata</vt:lpstr>
      <vt:lpstr> Combining Domains</vt:lpstr>
      <vt:lpstr> Title</vt:lpstr>
      <vt:lpstr> Title</vt:lpstr>
      <vt:lpstr> Title</vt:lpstr>
      <vt:lpstr> Title</vt:lpstr>
      <vt:lpstr> Resources - Tools</vt:lpstr>
      <vt:lpstr> Resources - Documentation</vt:lpstr>
      <vt:lpstr>Why NIEM?</vt:lpstr>
      <vt:lpstr> Interoperability</vt:lpstr>
      <vt:lpstr> Interoperability Challenges</vt:lpstr>
      <vt:lpstr> Interoperability Solution</vt:lpstr>
      <vt:lpstr> NIEM Framework</vt:lpstr>
      <vt:lpstr> Scope of niem</vt:lpstr>
      <vt:lpstr>Data Interoperability Problem</vt:lpstr>
      <vt:lpstr>Niem in action: How NIEM Exchanges  Data Components and Data Elements</vt:lpstr>
      <vt:lpstr> NIEM – The Big Picture</vt:lpstr>
      <vt:lpstr> model overview</vt:lpstr>
      <vt:lpstr> NIEM Model Content</vt:lpstr>
      <vt:lpstr> Niem ADVANTAGE</vt:lpstr>
      <vt:lpstr> NIEM Community Stakeholders</vt:lpstr>
      <vt:lpstr> NIEM Organization Governance </vt:lpstr>
      <vt:lpstr> NIEM is an Open Standard</vt:lpstr>
      <vt:lpstr> Standards that include NIEM</vt:lpstr>
      <vt:lpstr> NIEM Domain Overview</vt:lpstr>
      <vt:lpstr> NIEM Domain Overview (cont’d)</vt:lpstr>
      <vt:lpstr> Value Proposition – Interoperability </vt:lpstr>
      <vt:lpstr> Value Proposition – Reusability </vt:lpstr>
      <vt:lpstr> Value Proposition – Standardization </vt:lpstr>
      <vt:lpstr> Why NIEM? </vt:lpstr>
      <vt:lpstr>SOME Information exchanges built on NIEM</vt:lpstr>
      <vt:lpstr> Skill level to Implement NIEM</vt:lpstr>
      <vt:lpstr> training</vt:lpstr>
      <vt:lpstr> 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Tom Carlson</cp:lastModifiedBy>
  <cp:revision>68</cp:revision>
  <dcterms:created xsi:type="dcterms:W3CDTF">2021-02-21T03:42:26Z</dcterms:created>
  <dcterms:modified xsi:type="dcterms:W3CDTF">2021-09-16T01:21:17Z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